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270804-764E-4949-8149-390AE6D52098}">
  <a:tblStyle styleId="{76270804-764E-4949-8149-390AE6D5209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bbd16750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ebbd167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show how the dams differ with respect to the need to protect the current state or contributions, the risk of loss for these and the potential benefits of restoration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ec3b2340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ec3b234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bc6a9340c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bc6a9340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bc6a9340c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bc6a9340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diagram shows that some dams have a significant contribution now and are priorities for upstream investment for protection whilst other dams might contribute little now but would have significant benefits of restoration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f24f76d6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f24f76d6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bc6a9340c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bc6a9340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bc6a9340c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bc6a9340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f24f76d6d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ef24f76d6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bc6a9340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bc6a9340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bc6a9340c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bc6a9340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0138da4b7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0138da4b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f24f76d6d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f24f76d6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0138da4b7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0138da4b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ec3b234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ec3b234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bc6a9340c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bc6a9340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bc6a9340c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ebc6a9340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bc6a9340c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bc6a9340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example outputs for the Sao Francisco basin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bc6a9340c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bc6a9340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bc6a9340c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bc6a9340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also run a forest restoration scenario.  The coloured areas are restored.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globaldamwatch.org" TargetMode="External"/><Relationship Id="rId5" Type="http://schemas.openxmlformats.org/officeDocument/2006/relationships/hyperlink" Target="http://www.policysupport.org/waterworld" TargetMode="External"/><Relationship Id="rId10" Type="http://schemas.openxmlformats.org/officeDocument/2006/relationships/image" Target="../media/image5.png"/><Relationship Id="rId4" Type="http://schemas.openxmlformats.org/officeDocument/2006/relationships/hyperlink" Target="mailto:mark.mulligan@kcl.ac.uk"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mailto:mark.mulligan@kcl.ac.uk" TargetMode="External"/><Relationship Id="rId3" Type="http://schemas.openxmlformats.org/officeDocument/2006/relationships/image" Target="../media/image32.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www.globaldamwatch.org" TargetMode="External"/><Relationship Id="rId4" Type="http://schemas.openxmlformats.org/officeDocument/2006/relationships/image" Target="../media/image2.png"/><Relationship Id="rId9" Type="http://schemas.openxmlformats.org/officeDocument/2006/relationships/hyperlink" Target="http://www.policysupport.org/waterworld"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kXIW3tH-W_k#t=22m24s" TargetMode="External"/><Relationship Id="rId13" Type="http://schemas.openxmlformats.org/officeDocument/2006/relationships/hyperlink" Target="https://www.youtube.com/watch?v=kXIW3tH-W_k#t=33m10s" TargetMode="External"/><Relationship Id="rId3" Type="http://schemas.openxmlformats.org/officeDocument/2006/relationships/hyperlink" Target="http://www.youtube.com/watch?v=kXIW3tH-W_k" TargetMode="External"/><Relationship Id="rId7" Type="http://schemas.openxmlformats.org/officeDocument/2006/relationships/hyperlink" Target="https://www.youtube.com/watch?v=kXIW3tH-W_k#t=21m17s" TargetMode="External"/><Relationship Id="rId12" Type="http://schemas.openxmlformats.org/officeDocument/2006/relationships/hyperlink" Target="https://www.youtube.com/watch?v=kXIW3tH-W_k#t=30m40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youtube.com/watch?v=kXIW3tH-W_k#t=18m8s" TargetMode="External"/><Relationship Id="rId11" Type="http://schemas.openxmlformats.org/officeDocument/2006/relationships/hyperlink" Target="https://www.youtube.com/watch?v=kXIW3tH-W_k#t=29m31s" TargetMode="External"/><Relationship Id="rId5" Type="http://schemas.openxmlformats.org/officeDocument/2006/relationships/hyperlink" Target="https://www.youtube.com/watch?v=kXIW3tH-W_k#t=18m24s" TargetMode="External"/><Relationship Id="rId10" Type="http://schemas.openxmlformats.org/officeDocument/2006/relationships/hyperlink" Target="https://www.youtube.com/watch?v=kXIW3tH-W_k#t=27m37s" TargetMode="External"/><Relationship Id="rId4" Type="http://schemas.openxmlformats.org/officeDocument/2006/relationships/image" Target="../media/image6.jpg"/><Relationship Id="rId9" Type="http://schemas.openxmlformats.org/officeDocument/2006/relationships/hyperlink" Target="https://www.youtube.com/watch?v=kXIW3tH-W_k#t=25m32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XIW3tH-W_k#t=4m30s" TargetMode="External"/><Relationship Id="rId13" Type="http://schemas.openxmlformats.org/officeDocument/2006/relationships/hyperlink" Target="https://www.youtube.com/watch?v=kXIW3tH-W_k#t=9m20s" TargetMode="External"/><Relationship Id="rId18" Type="http://schemas.openxmlformats.org/officeDocument/2006/relationships/hyperlink" Target="https://www.youtube.com/watch?v=kXIW3tH-W_k#t=14m40s" TargetMode="External"/><Relationship Id="rId3" Type="http://schemas.openxmlformats.org/officeDocument/2006/relationships/hyperlink" Target="https://www.youtube.com/watch?v=kXIW3tH-W_k#t=0m0s" TargetMode="External"/><Relationship Id="rId21" Type="http://schemas.openxmlformats.org/officeDocument/2006/relationships/hyperlink" Target="https://www.youtube.com/watch?v=kXIW3tH-W_k#t=17m50s" TargetMode="External"/><Relationship Id="rId7" Type="http://schemas.openxmlformats.org/officeDocument/2006/relationships/hyperlink" Target="https://www.youtube.com/watch?v=kXIW3tH-W_k#t=4m6s" TargetMode="External"/><Relationship Id="rId12" Type="http://schemas.openxmlformats.org/officeDocument/2006/relationships/hyperlink" Target="https://www.youtube.com/watch?v=kXIW3tH-W_k#t=8m15s" TargetMode="External"/><Relationship Id="rId17" Type="http://schemas.openxmlformats.org/officeDocument/2006/relationships/hyperlink" Target="https://www.youtube.com/watch?v=kXIW3tH-W_k#t=14m4s" TargetMode="External"/><Relationship Id="rId25" Type="http://schemas.openxmlformats.org/officeDocument/2006/relationships/image" Target="../media/image7.jpg"/><Relationship Id="rId2" Type="http://schemas.openxmlformats.org/officeDocument/2006/relationships/notesSlide" Target="../notesSlides/notesSlide3.xml"/><Relationship Id="rId16" Type="http://schemas.openxmlformats.org/officeDocument/2006/relationships/hyperlink" Target="https://www.youtube.com/watch?v=kXIW3tH-W_k#t=12m30s" TargetMode="External"/><Relationship Id="rId20" Type="http://schemas.openxmlformats.org/officeDocument/2006/relationships/hyperlink" Target="https://www.youtube.com/watch?v=kXIW3tH-W_k#t=17m7s" TargetMode="External"/><Relationship Id="rId1" Type="http://schemas.openxmlformats.org/officeDocument/2006/relationships/slideLayout" Target="../slideLayouts/slideLayout1.xml"/><Relationship Id="rId6" Type="http://schemas.openxmlformats.org/officeDocument/2006/relationships/hyperlink" Target="https://www.youtube.com/watch?v=kXIW3tH-W_k#t=2m56s" TargetMode="External"/><Relationship Id="rId11" Type="http://schemas.openxmlformats.org/officeDocument/2006/relationships/hyperlink" Target="https://www.youtube.com/watch?v=kXIW3tH-W_k#t=7m30s" TargetMode="External"/><Relationship Id="rId24" Type="http://schemas.openxmlformats.org/officeDocument/2006/relationships/hyperlink" Target="http://www.youtube.com/watch?v=CNbs9fCH8yY" TargetMode="External"/><Relationship Id="rId5" Type="http://schemas.openxmlformats.org/officeDocument/2006/relationships/hyperlink" Target="https://www.youtube.com/watch?v=kXIW3tH-W_k#t=2m30s" TargetMode="External"/><Relationship Id="rId15" Type="http://schemas.openxmlformats.org/officeDocument/2006/relationships/hyperlink" Target="https://www.youtube.com/watch?v=kXIW3tH-W_k#t=11m20s" TargetMode="External"/><Relationship Id="rId23" Type="http://schemas.openxmlformats.org/officeDocument/2006/relationships/hyperlink" Target="https://www.youtube.com/watch?v=kXIW3tH-W_k#t=19m45s" TargetMode="External"/><Relationship Id="rId10" Type="http://schemas.openxmlformats.org/officeDocument/2006/relationships/hyperlink" Target="https://www.youtube.com/watch?v=kXIW3tH-W_k#t=6m50s" TargetMode="External"/><Relationship Id="rId19" Type="http://schemas.openxmlformats.org/officeDocument/2006/relationships/hyperlink" Target="https://www.youtube.com/watch?v=kXIW3tH-W_k#t=15m35s" TargetMode="External"/><Relationship Id="rId4" Type="http://schemas.openxmlformats.org/officeDocument/2006/relationships/hyperlink" Target="https://www.youtube.com/watch?v=kXIW3tH-W_k#t=1m57s" TargetMode="External"/><Relationship Id="rId9" Type="http://schemas.openxmlformats.org/officeDocument/2006/relationships/hyperlink" Target="https://www.youtube.com/watch?v=kXIW3tH-W_k#t=6m0s" TargetMode="External"/><Relationship Id="rId14" Type="http://schemas.openxmlformats.org/officeDocument/2006/relationships/hyperlink" Target="https://www.youtube.com/watch?v=kXIW3tH-W_k#t=10m13s" TargetMode="External"/><Relationship Id="rId22" Type="http://schemas.openxmlformats.org/officeDocument/2006/relationships/hyperlink" Target="https://www.youtube.com/watch?v=kXIW3tH-W_k#t=18m55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policysupport.org/globaldamwatch"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7925" y="32275"/>
            <a:ext cx="9086100" cy="2736900"/>
          </a:xfrm>
          <a:prstGeom prst="rect">
            <a:avLst/>
          </a:prstGeom>
        </p:spPr>
        <p:txBody>
          <a:bodyPr spcFirstLastPara="1" wrap="square" lIns="91425" tIns="91425" rIns="91425" bIns="91425" anchor="b" anchorCtr="0">
            <a:normAutofit fontScale="90000"/>
          </a:bodyPr>
          <a:lstStyle/>
          <a:p>
            <a:pPr marL="0" lvl="0" indent="0" algn="ctr" rtl="0">
              <a:lnSpc>
                <a:spcPct val="115000"/>
              </a:lnSpc>
              <a:spcBef>
                <a:spcPts val="0"/>
              </a:spcBef>
              <a:spcAft>
                <a:spcPts val="0"/>
              </a:spcAft>
              <a:buNone/>
            </a:pPr>
            <a:r>
              <a:rPr lang="en" sz="4800" b="1">
                <a:solidFill>
                  <a:schemeClr val="lt1"/>
                </a:solidFill>
                <a:latin typeface="Calibri"/>
                <a:ea typeface="Calibri"/>
                <a:cs typeface="Calibri"/>
                <a:sym typeface="Calibri"/>
              </a:rPr>
              <a:t>Green Infrastructure for Blue Energy: </a:t>
            </a:r>
            <a:r>
              <a:rPr lang="en" sz="4800" b="1" i="1">
                <a:solidFill>
                  <a:schemeClr val="lt1"/>
                </a:solidFill>
                <a:latin typeface="Calibri"/>
                <a:ea typeface="Calibri"/>
                <a:cs typeface="Calibri"/>
                <a:sym typeface="Calibri"/>
              </a:rPr>
              <a:t>priority investments for Brazil's dams</a:t>
            </a:r>
            <a:endParaRPr sz="4800" b="1" i="1">
              <a:solidFill>
                <a:schemeClr val="lt1"/>
              </a:solidFill>
              <a:latin typeface="Calibri"/>
              <a:ea typeface="Calibri"/>
              <a:cs typeface="Calibri"/>
              <a:sym typeface="Calibri"/>
            </a:endParaRPr>
          </a:p>
          <a:p>
            <a:pPr marL="0" lvl="0" indent="0" algn="ctr" rtl="0">
              <a:spcBef>
                <a:spcPts val="0"/>
              </a:spcBef>
              <a:spcAft>
                <a:spcPts val="0"/>
              </a:spcAft>
              <a:buNone/>
            </a:pPr>
            <a:r>
              <a:rPr lang="en" sz="2800" b="1">
                <a:solidFill>
                  <a:schemeClr val="lt1"/>
                </a:solidFill>
              </a:rPr>
              <a:t>Mark Mulligan, King's College London</a:t>
            </a:r>
            <a:endParaRPr sz="2800" b="1">
              <a:solidFill>
                <a:schemeClr val="lt1"/>
              </a:solidFill>
            </a:endParaRPr>
          </a:p>
          <a:p>
            <a:pPr marL="0" lvl="0" indent="0" algn="ctr" rtl="0">
              <a:spcBef>
                <a:spcPts val="0"/>
              </a:spcBef>
              <a:spcAft>
                <a:spcPts val="0"/>
              </a:spcAft>
              <a:buClr>
                <a:schemeClr val="dk1"/>
              </a:buClr>
              <a:buSzPct val="39285"/>
              <a:buFont typeface="Arial"/>
              <a:buNone/>
            </a:pPr>
            <a:r>
              <a:rPr lang="en" sz="2800" b="1">
                <a:solidFill>
                  <a:schemeClr val="lt1"/>
                </a:solidFill>
              </a:rPr>
              <a:t>Sophia Burke, AmbioTEK</a:t>
            </a:r>
            <a:endParaRPr sz="4800" b="1" i="1">
              <a:solidFill>
                <a:schemeClr val="lt1"/>
              </a:solidFill>
              <a:latin typeface="Calibri"/>
              <a:ea typeface="Calibri"/>
              <a:cs typeface="Calibri"/>
              <a:sym typeface="Calibri"/>
            </a:endParaRPr>
          </a:p>
        </p:txBody>
      </p:sp>
      <p:sp>
        <p:nvSpPr>
          <p:cNvPr id="55" name="Google Shape;55;p13"/>
          <p:cNvSpPr txBox="1">
            <a:spLocks noGrp="1"/>
          </p:cNvSpPr>
          <p:nvPr>
            <p:ph type="subTitle" idx="1"/>
          </p:nvPr>
        </p:nvSpPr>
        <p:spPr>
          <a:xfrm>
            <a:off x="1283050" y="3429000"/>
            <a:ext cx="6801600" cy="124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u="sng">
                <a:solidFill>
                  <a:schemeClr val="dk1"/>
                </a:solidFill>
                <a:hlinkClick r:id="rId4">
                  <a:extLst>
                    <a:ext uri="{A12FA001-AC4F-418D-AE19-62706E023703}">
                      <ahyp:hlinkClr xmlns:ahyp="http://schemas.microsoft.com/office/drawing/2018/hyperlinkcolor" val="tx"/>
                    </a:ext>
                  </a:extLst>
                </a:hlinkClick>
              </a:rPr>
              <a:t>mark.mulligan@kcl.ac.uk</a:t>
            </a:r>
            <a:r>
              <a:rPr lang="en" sz="2600">
                <a:solidFill>
                  <a:schemeClr val="dk1"/>
                </a:solidFill>
              </a:rPr>
              <a:t> @markmulligan</a:t>
            </a:r>
            <a:endParaRPr sz="2600">
              <a:solidFill>
                <a:schemeClr val="dk1"/>
              </a:solidFill>
            </a:endParaRPr>
          </a:p>
          <a:p>
            <a:pPr marL="0" lvl="0" indent="0" algn="ctr" rtl="0">
              <a:spcBef>
                <a:spcPts val="0"/>
              </a:spcBef>
              <a:spcAft>
                <a:spcPts val="0"/>
              </a:spcAft>
              <a:buNone/>
            </a:pPr>
            <a:r>
              <a:rPr lang="en" sz="2600" u="sng">
                <a:solidFill>
                  <a:schemeClr val="dk1"/>
                </a:solidFill>
                <a:hlinkClick r:id="rId5">
                  <a:extLst>
                    <a:ext uri="{A12FA001-AC4F-418D-AE19-62706E023703}">
                      <ahyp:hlinkClr xmlns:ahyp="http://schemas.microsoft.com/office/drawing/2018/hyperlinkcolor" val="tx"/>
                    </a:ext>
                  </a:extLst>
                </a:hlinkClick>
              </a:rPr>
              <a:t>www.policysupport.org/waterworld</a:t>
            </a:r>
            <a:endParaRPr sz="2600">
              <a:solidFill>
                <a:schemeClr val="dk1"/>
              </a:solidFill>
            </a:endParaRPr>
          </a:p>
          <a:p>
            <a:pPr marL="0" lvl="0" indent="0" algn="ctr" rtl="0">
              <a:spcBef>
                <a:spcPts val="0"/>
              </a:spcBef>
              <a:spcAft>
                <a:spcPts val="0"/>
              </a:spcAft>
              <a:buNone/>
            </a:pPr>
            <a:r>
              <a:rPr lang="en" sz="2600" u="sng">
                <a:solidFill>
                  <a:schemeClr val="dk1"/>
                </a:solidFill>
                <a:hlinkClick r:id="rId6">
                  <a:extLst>
                    <a:ext uri="{A12FA001-AC4F-418D-AE19-62706E023703}">
                      <ahyp:hlinkClr xmlns:ahyp="http://schemas.microsoft.com/office/drawing/2018/hyperlinkcolor" val="tx"/>
                    </a:ext>
                  </a:extLst>
                </a:hlinkClick>
              </a:rPr>
              <a:t>www.globaldamwatch.org</a:t>
            </a:r>
            <a:r>
              <a:rPr lang="en" sz="2600">
                <a:solidFill>
                  <a:schemeClr val="dk1"/>
                </a:solidFill>
              </a:rPr>
              <a:t>  </a:t>
            </a:r>
            <a:endParaRPr sz="2600">
              <a:solidFill>
                <a:schemeClr val="dk1"/>
              </a:solidFill>
            </a:endParaRPr>
          </a:p>
        </p:txBody>
      </p:sp>
      <p:pic>
        <p:nvPicPr>
          <p:cNvPr id="56" name="Google Shape;56;p13"/>
          <p:cNvPicPr preferRelativeResize="0"/>
          <p:nvPr/>
        </p:nvPicPr>
        <p:blipFill>
          <a:blip r:embed="rId7">
            <a:alphaModFix/>
          </a:blip>
          <a:stretch>
            <a:fillRect/>
          </a:stretch>
        </p:blipFill>
        <p:spPr>
          <a:xfrm>
            <a:off x="57925" y="5542500"/>
            <a:ext cx="1279350" cy="1279350"/>
          </a:xfrm>
          <a:prstGeom prst="rect">
            <a:avLst/>
          </a:prstGeom>
          <a:noFill/>
          <a:ln>
            <a:noFill/>
          </a:ln>
        </p:spPr>
      </p:pic>
      <p:pic>
        <p:nvPicPr>
          <p:cNvPr id="57" name="Google Shape;57;p13"/>
          <p:cNvPicPr preferRelativeResize="0"/>
          <p:nvPr/>
        </p:nvPicPr>
        <p:blipFill>
          <a:blip r:embed="rId8">
            <a:alphaModFix/>
          </a:blip>
          <a:stretch>
            <a:fillRect/>
          </a:stretch>
        </p:blipFill>
        <p:spPr>
          <a:xfrm>
            <a:off x="8139000" y="5578650"/>
            <a:ext cx="1005000" cy="1279361"/>
          </a:xfrm>
          <a:prstGeom prst="rect">
            <a:avLst/>
          </a:prstGeom>
          <a:noFill/>
          <a:ln>
            <a:noFill/>
          </a:ln>
        </p:spPr>
      </p:pic>
      <p:pic>
        <p:nvPicPr>
          <p:cNvPr id="58" name="Google Shape;58;p13"/>
          <p:cNvPicPr preferRelativeResize="0"/>
          <p:nvPr/>
        </p:nvPicPr>
        <p:blipFill>
          <a:blip r:embed="rId9">
            <a:alphaModFix/>
          </a:blip>
          <a:stretch>
            <a:fillRect/>
          </a:stretch>
        </p:blipFill>
        <p:spPr>
          <a:xfrm>
            <a:off x="2121950" y="5524421"/>
            <a:ext cx="2367900" cy="1315500"/>
          </a:xfrm>
          <a:prstGeom prst="rect">
            <a:avLst/>
          </a:prstGeom>
          <a:noFill/>
          <a:ln>
            <a:noFill/>
          </a:ln>
        </p:spPr>
      </p:pic>
      <p:pic>
        <p:nvPicPr>
          <p:cNvPr id="59" name="Google Shape;59;p13"/>
          <p:cNvPicPr preferRelativeResize="0"/>
          <p:nvPr/>
        </p:nvPicPr>
        <p:blipFill>
          <a:blip r:embed="rId10">
            <a:alphaModFix/>
          </a:blip>
          <a:stretch>
            <a:fillRect/>
          </a:stretch>
        </p:blipFill>
        <p:spPr>
          <a:xfrm>
            <a:off x="5419550" y="5596575"/>
            <a:ext cx="1658000" cy="1243500"/>
          </a:xfrm>
          <a:prstGeom prst="rect">
            <a:avLst/>
          </a:prstGeom>
          <a:noFill/>
          <a:ln>
            <a:noFill/>
          </a:ln>
        </p:spPr>
      </p:pic>
      <p:sp>
        <p:nvSpPr>
          <p:cNvPr id="60" name="Google Shape;60;p13"/>
          <p:cNvSpPr txBox="1"/>
          <p:nvPr/>
        </p:nvSpPr>
        <p:spPr>
          <a:xfrm>
            <a:off x="142875" y="4829175"/>
            <a:ext cx="89154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systematic analysis to support decision-making of the hydropower sector in adopting Nature-based solutions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title="Chart"/>
          <p:cNvPicPr preferRelativeResize="0"/>
          <p:nvPr/>
        </p:nvPicPr>
        <p:blipFill>
          <a:blip r:embed="rId3">
            <a:alphaModFix/>
          </a:blip>
          <a:stretch>
            <a:fillRect/>
          </a:stretch>
        </p:blipFill>
        <p:spPr>
          <a:xfrm>
            <a:off x="22575" y="254484"/>
            <a:ext cx="9143997" cy="6603513"/>
          </a:xfrm>
          <a:prstGeom prst="rect">
            <a:avLst/>
          </a:prstGeom>
          <a:noFill/>
          <a:ln>
            <a:noFill/>
          </a:ln>
        </p:spPr>
      </p:pic>
      <p:sp>
        <p:nvSpPr>
          <p:cNvPr id="129" name="Google Shape;129;p22"/>
          <p:cNvSpPr txBox="1"/>
          <p:nvPr/>
        </p:nvSpPr>
        <p:spPr>
          <a:xfrm>
            <a:off x="0" y="0"/>
            <a:ext cx="34497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chemeClr val="dk1"/>
                </a:solidFill>
              </a:rPr>
              <a:t>Results by dam (608 dams HEP&gt;2MW)</a:t>
            </a:r>
            <a:endParaRPr sz="2800" b="1">
              <a:solidFill>
                <a:schemeClr val="dk1"/>
              </a:solidFill>
            </a:endParaRPr>
          </a:p>
        </p:txBody>
      </p:sp>
      <p:sp>
        <p:nvSpPr>
          <p:cNvPr id="130" name="Google Shape;130;p22"/>
          <p:cNvSpPr txBox="1"/>
          <p:nvPr/>
        </p:nvSpPr>
        <p:spPr>
          <a:xfrm>
            <a:off x="5469825" y="3729425"/>
            <a:ext cx="596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1" name="Google Shape;131;p22"/>
          <p:cNvSpPr txBox="1"/>
          <p:nvPr/>
        </p:nvSpPr>
        <p:spPr>
          <a:xfrm>
            <a:off x="3295475" y="199625"/>
            <a:ext cx="2784900" cy="8313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STATE: </a:t>
            </a:r>
            <a:r>
              <a:rPr lang="en"/>
              <a:t>Variable: good for some dams, poor for many, in need of improvement </a:t>
            </a:r>
            <a:endParaRPr/>
          </a:p>
        </p:txBody>
      </p:sp>
      <p:sp>
        <p:nvSpPr>
          <p:cNvPr id="132" name="Google Shape;132;p22"/>
          <p:cNvSpPr txBox="1"/>
          <p:nvPr/>
        </p:nvSpPr>
        <p:spPr>
          <a:xfrm>
            <a:off x="6639100" y="2305750"/>
            <a:ext cx="2192700" cy="8313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CON: </a:t>
            </a:r>
            <a:r>
              <a:rPr lang="en"/>
              <a:t>Full range, but many dams with contribution &gt;50%</a:t>
            </a:r>
            <a:endParaRPr/>
          </a:p>
        </p:txBody>
      </p:sp>
      <p:sp>
        <p:nvSpPr>
          <p:cNvPr id="133" name="Google Shape;133;p22"/>
          <p:cNvSpPr txBox="1"/>
          <p:nvPr/>
        </p:nvSpPr>
        <p:spPr>
          <a:xfrm>
            <a:off x="5058150" y="5654200"/>
            <a:ext cx="3050100" cy="8313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ASSETS: </a:t>
            </a:r>
            <a:r>
              <a:rPr lang="en"/>
              <a:t>Full range, but many dams with investable natural asset contribution 25-50%</a:t>
            </a:r>
            <a:endParaRPr/>
          </a:p>
        </p:txBody>
      </p:sp>
      <p:sp>
        <p:nvSpPr>
          <p:cNvPr id="134" name="Google Shape;134;p22"/>
          <p:cNvSpPr txBox="1"/>
          <p:nvPr/>
        </p:nvSpPr>
        <p:spPr>
          <a:xfrm>
            <a:off x="738050" y="5543375"/>
            <a:ext cx="3449700" cy="8313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RISK: </a:t>
            </a:r>
            <a:r>
              <a:rPr lang="en"/>
              <a:t>Full range, many dams with risk 25-50% of current contribution under scenario</a:t>
            </a:r>
            <a:endParaRPr/>
          </a:p>
        </p:txBody>
      </p:sp>
      <p:sp>
        <p:nvSpPr>
          <p:cNvPr id="135" name="Google Shape;135;p22"/>
          <p:cNvSpPr txBox="1"/>
          <p:nvPr/>
        </p:nvSpPr>
        <p:spPr>
          <a:xfrm>
            <a:off x="90300" y="1988100"/>
            <a:ext cx="3269100" cy="10467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BENEFITS: </a:t>
            </a:r>
            <a:r>
              <a:rPr lang="en"/>
              <a:t>In many cases low (the restoration scenario is far upstream for many dams, thus has few benefits for flow, only for sedimentation)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subTitle" idx="1"/>
          </p:nvPr>
        </p:nvSpPr>
        <p:spPr>
          <a:xfrm>
            <a:off x="311700" y="4"/>
            <a:ext cx="8520600" cy="6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Overall investment priority for each dam</a:t>
            </a:r>
            <a:endParaRPr b="1">
              <a:solidFill>
                <a:schemeClr val="dk1"/>
              </a:solidFill>
            </a:endParaRPr>
          </a:p>
          <a:p>
            <a:pPr marL="0" lvl="0" indent="0" algn="ctr" rtl="0">
              <a:spcBef>
                <a:spcPts val="0"/>
              </a:spcBef>
              <a:spcAft>
                <a:spcPts val="0"/>
              </a:spcAft>
              <a:buClr>
                <a:schemeClr val="dk1"/>
              </a:buClr>
              <a:buSzPts val="1100"/>
              <a:buFont typeface="Arial"/>
              <a:buNone/>
            </a:pPr>
            <a:r>
              <a:rPr lang="en" sz="2000">
                <a:solidFill>
                  <a:schemeClr val="dk1"/>
                </a:solidFill>
              </a:rPr>
              <a:t>Some dams are high priorities for investment and others not</a:t>
            </a:r>
            <a:endParaRPr sz="2000" b="1">
              <a:solidFill>
                <a:schemeClr val="dk1"/>
              </a:solidFill>
            </a:endParaRPr>
          </a:p>
        </p:txBody>
      </p:sp>
      <p:pic>
        <p:nvPicPr>
          <p:cNvPr id="141" name="Google Shape;141;p23" title="Chart"/>
          <p:cNvPicPr preferRelativeResize="0"/>
          <p:nvPr/>
        </p:nvPicPr>
        <p:blipFill>
          <a:blip r:embed="rId3">
            <a:alphaModFix/>
          </a:blip>
          <a:stretch>
            <a:fillRect/>
          </a:stretch>
        </p:blipFill>
        <p:spPr>
          <a:xfrm>
            <a:off x="0" y="830400"/>
            <a:ext cx="9070825" cy="5951400"/>
          </a:xfrm>
          <a:prstGeom prst="rect">
            <a:avLst/>
          </a:prstGeom>
          <a:noFill/>
          <a:ln>
            <a:noFill/>
          </a:ln>
        </p:spPr>
      </p:pic>
      <p:sp>
        <p:nvSpPr>
          <p:cNvPr id="142" name="Google Shape;142;p23"/>
          <p:cNvSpPr txBox="1"/>
          <p:nvPr/>
        </p:nvSpPr>
        <p:spPr>
          <a:xfrm>
            <a:off x="6287875" y="894050"/>
            <a:ext cx="2856300" cy="2770500"/>
          </a:xfrm>
          <a:prstGeom prst="rect">
            <a:avLst/>
          </a:prstGeom>
          <a:solidFill>
            <a:srgbClr val="F4CC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Low priorities for investment. Meaning:</a:t>
            </a:r>
            <a:endParaRPr/>
          </a:p>
          <a:p>
            <a:pPr marL="457200" lvl="0" indent="-317500" algn="l" rtl="0">
              <a:spcBef>
                <a:spcPts val="0"/>
              </a:spcBef>
              <a:spcAft>
                <a:spcPts val="0"/>
              </a:spcAft>
              <a:buSzPts val="1400"/>
              <a:buChar char="●"/>
            </a:pPr>
            <a:r>
              <a:rPr lang="en"/>
              <a:t>Poor state of upstream nature</a:t>
            </a:r>
            <a:endParaRPr/>
          </a:p>
          <a:p>
            <a:pPr marL="457200" lvl="0" indent="-317500" algn="l" rtl="0">
              <a:spcBef>
                <a:spcPts val="0"/>
              </a:spcBef>
              <a:spcAft>
                <a:spcPts val="0"/>
              </a:spcAft>
              <a:buSzPts val="1400"/>
              <a:buChar char="●"/>
            </a:pPr>
            <a:r>
              <a:rPr lang="en"/>
              <a:t>Low contribution of nature to dam</a:t>
            </a:r>
            <a:endParaRPr/>
          </a:p>
          <a:p>
            <a:pPr marL="457200" lvl="0" indent="-317500" algn="l" rtl="0">
              <a:spcBef>
                <a:spcPts val="0"/>
              </a:spcBef>
              <a:spcAft>
                <a:spcPts val="0"/>
              </a:spcAft>
              <a:buSzPts val="1400"/>
              <a:buChar char="●"/>
            </a:pPr>
            <a:r>
              <a:rPr lang="en"/>
              <a:t>Few specific natural assets contributing</a:t>
            </a:r>
            <a:endParaRPr/>
          </a:p>
          <a:p>
            <a:pPr marL="457200" lvl="0" indent="-317500" algn="l" rtl="0">
              <a:spcBef>
                <a:spcPts val="0"/>
              </a:spcBef>
              <a:spcAft>
                <a:spcPts val="0"/>
              </a:spcAft>
              <a:buSzPts val="1400"/>
              <a:buChar char="●"/>
            </a:pPr>
            <a:r>
              <a:rPr lang="en"/>
              <a:t>Low risk from deforestation scenario</a:t>
            </a:r>
            <a:endParaRPr/>
          </a:p>
          <a:p>
            <a:pPr marL="457200" lvl="0" indent="-317500" algn="l" rtl="0">
              <a:spcBef>
                <a:spcPts val="0"/>
              </a:spcBef>
              <a:spcAft>
                <a:spcPts val="0"/>
              </a:spcAft>
              <a:buSzPts val="1400"/>
              <a:buChar char="●"/>
            </a:pPr>
            <a:r>
              <a:rPr lang="en"/>
              <a:t>Low benefits from restoration scenario</a:t>
            </a:r>
            <a:endParaRPr/>
          </a:p>
        </p:txBody>
      </p:sp>
      <p:sp>
        <p:nvSpPr>
          <p:cNvPr id="143" name="Google Shape;143;p23"/>
          <p:cNvSpPr txBox="1"/>
          <p:nvPr/>
        </p:nvSpPr>
        <p:spPr>
          <a:xfrm>
            <a:off x="865325" y="1999400"/>
            <a:ext cx="2856300" cy="27705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High priorities for investment. Meaning:</a:t>
            </a:r>
            <a:endParaRPr/>
          </a:p>
          <a:p>
            <a:pPr marL="457200" lvl="0" indent="-317500" algn="l" rtl="0">
              <a:spcBef>
                <a:spcPts val="0"/>
              </a:spcBef>
              <a:spcAft>
                <a:spcPts val="0"/>
              </a:spcAft>
              <a:buSzPts val="1400"/>
              <a:buChar char="●"/>
            </a:pPr>
            <a:r>
              <a:rPr lang="en"/>
              <a:t>Good state of upstream nature</a:t>
            </a:r>
            <a:endParaRPr/>
          </a:p>
          <a:p>
            <a:pPr marL="457200" lvl="0" indent="-317500" algn="l" rtl="0">
              <a:spcBef>
                <a:spcPts val="0"/>
              </a:spcBef>
              <a:spcAft>
                <a:spcPts val="0"/>
              </a:spcAft>
              <a:buSzPts val="1400"/>
              <a:buChar char="●"/>
            </a:pPr>
            <a:r>
              <a:rPr lang="en"/>
              <a:t>High contribution of nature to dam</a:t>
            </a:r>
            <a:endParaRPr/>
          </a:p>
          <a:p>
            <a:pPr marL="457200" lvl="0" indent="-317500" algn="l" rtl="0">
              <a:spcBef>
                <a:spcPts val="0"/>
              </a:spcBef>
              <a:spcAft>
                <a:spcPts val="0"/>
              </a:spcAft>
              <a:buSzPts val="1400"/>
              <a:buChar char="●"/>
            </a:pPr>
            <a:r>
              <a:rPr lang="en"/>
              <a:t>Many specific natural assets contributing</a:t>
            </a:r>
            <a:endParaRPr/>
          </a:p>
          <a:p>
            <a:pPr marL="457200" lvl="0" indent="-317500" algn="l" rtl="0">
              <a:spcBef>
                <a:spcPts val="0"/>
              </a:spcBef>
              <a:spcAft>
                <a:spcPts val="0"/>
              </a:spcAft>
              <a:buSzPts val="1400"/>
              <a:buChar char="●"/>
            </a:pPr>
            <a:r>
              <a:rPr lang="en"/>
              <a:t>High risk from deforestation scenario</a:t>
            </a:r>
            <a:endParaRPr/>
          </a:p>
          <a:p>
            <a:pPr marL="457200" lvl="0" indent="-317500" algn="l" rtl="0">
              <a:spcBef>
                <a:spcPts val="0"/>
              </a:spcBef>
              <a:spcAft>
                <a:spcPts val="0"/>
              </a:spcAft>
              <a:buSzPts val="1400"/>
              <a:buChar char="●"/>
            </a:pPr>
            <a:r>
              <a:rPr lang="en"/>
              <a:t>High benefits from restoration scenario</a:t>
            </a:r>
            <a:endParaRPr/>
          </a:p>
        </p:txBody>
      </p:sp>
      <p:sp>
        <p:nvSpPr>
          <p:cNvPr id="144" name="Google Shape;144;p23"/>
          <p:cNvSpPr txBox="1"/>
          <p:nvPr/>
        </p:nvSpPr>
        <p:spPr>
          <a:xfrm>
            <a:off x="3974250" y="6309900"/>
            <a:ext cx="13737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GDW ID for dam</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4" title="Chart"/>
          <p:cNvPicPr preferRelativeResize="0"/>
          <p:nvPr/>
        </p:nvPicPr>
        <p:blipFill>
          <a:blip r:embed="rId3">
            <a:alphaModFix/>
          </a:blip>
          <a:stretch>
            <a:fillRect/>
          </a:stretch>
        </p:blipFill>
        <p:spPr>
          <a:xfrm>
            <a:off x="46725" y="1323825"/>
            <a:ext cx="9053298" cy="5484176"/>
          </a:xfrm>
          <a:prstGeom prst="rect">
            <a:avLst/>
          </a:prstGeom>
          <a:noFill/>
          <a:ln>
            <a:noFill/>
          </a:ln>
        </p:spPr>
      </p:pic>
      <p:sp>
        <p:nvSpPr>
          <p:cNvPr id="150" name="Google Shape;150;p24"/>
          <p:cNvSpPr txBox="1"/>
          <p:nvPr/>
        </p:nvSpPr>
        <p:spPr>
          <a:xfrm>
            <a:off x="1026750" y="1643275"/>
            <a:ext cx="1752900" cy="6156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High benefits from restoration scenario</a:t>
            </a:r>
            <a:endParaRPr/>
          </a:p>
        </p:txBody>
      </p:sp>
      <p:sp>
        <p:nvSpPr>
          <p:cNvPr id="151" name="Google Shape;151;p24"/>
          <p:cNvSpPr txBox="1"/>
          <p:nvPr/>
        </p:nvSpPr>
        <p:spPr>
          <a:xfrm>
            <a:off x="7037175" y="5528100"/>
            <a:ext cx="1752900" cy="615600"/>
          </a:xfrm>
          <a:prstGeom prst="rect">
            <a:avLst/>
          </a:prstGeom>
          <a:solidFill>
            <a:srgbClr val="F4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Low benefits from restoration scenario</a:t>
            </a:r>
            <a:endParaRPr/>
          </a:p>
        </p:txBody>
      </p:sp>
      <p:sp>
        <p:nvSpPr>
          <p:cNvPr id="152" name="Google Shape;152;p24"/>
          <p:cNvSpPr txBox="1"/>
          <p:nvPr/>
        </p:nvSpPr>
        <p:spPr>
          <a:xfrm rot="-5400000">
            <a:off x="-2025275" y="3692375"/>
            <a:ext cx="4685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Benefits of restoration scenario</a:t>
            </a:r>
            <a:endParaRPr/>
          </a:p>
        </p:txBody>
      </p:sp>
      <p:sp>
        <p:nvSpPr>
          <p:cNvPr id="153" name="Google Shape;153;p24"/>
          <p:cNvSpPr txBox="1">
            <a:spLocks noGrp="1"/>
          </p:cNvSpPr>
          <p:nvPr>
            <p:ph type="subTitle" idx="1"/>
          </p:nvPr>
        </p:nvSpPr>
        <p:spPr>
          <a:xfrm>
            <a:off x="311700" y="717760"/>
            <a:ext cx="8520600" cy="6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rPr>
              <a:t>Benefits of restoration for each dam</a:t>
            </a:r>
            <a:endParaRPr b="1" dirty="0">
              <a:solidFill>
                <a:schemeClr val="dk1"/>
              </a:solidFill>
            </a:endParaRPr>
          </a:p>
          <a:p>
            <a:pPr marL="0" lvl="0" indent="0" algn="ctr" rtl="0">
              <a:spcBef>
                <a:spcPts val="0"/>
              </a:spcBef>
              <a:spcAft>
                <a:spcPts val="0"/>
              </a:spcAft>
              <a:buClr>
                <a:schemeClr val="dk1"/>
              </a:buClr>
              <a:buSzPts val="1100"/>
              <a:buFont typeface="Arial"/>
              <a:buNone/>
            </a:pPr>
            <a:r>
              <a:rPr lang="en" sz="2000" dirty="0">
                <a:solidFill>
                  <a:schemeClr val="dk1"/>
                </a:solidFill>
              </a:rPr>
              <a:t>Some are particularly high priorities for restoration</a:t>
            </a:r>
            <a:endParaRPr sz="2000" b="1" dirty="0">
              <a:solidFill>
                <a:schemeClr val="dk1"/>
              </a:solidFill>
            </a:endParaRPr>
          </a:p>
        </p:txBody>
      </p:sp>
      <p:sp>
        <p:nvSpPr>
          <p:cNvPr id="154" name="Google Shape;154;p24"/>
          <p:cNvSpPr txBox="1"/>
          <p:nvPr/>
        </p:nvSpPr>
        <p:spPr>
          <a:xfrm>
            <a:off x="3649200" y="6530125"/>
            <a:ext cx="137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GDW ID for dam</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subTitle" idx="1"/>
          </p:nvPr>
        </p:nvSpPr>
        <p:spPr>
          <a:xfrm>
            <a:off x="311700" y="4"/>
            <a:ext cx="8520600" cy="601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dirty="0">
                <a:solidFill>
                  <a:schemeClr val="dk1"/>
                </a:solidFill>
              </a:rPr>
              <a:t>Priority dams for upstream investment</a:t>
            </a:r>
            <a:endParaRPr b="1" dirty="0">
              <a:solidFill>
                <a:schemeClr val="dk1"/>
              </a:solidFill>
            </a:endParaRPr>
          </a:p>
        </p:txBody>
      </p:sp>
      <p:pic>
        <p:nvPicPr>
          <p:cNvPr id="160" name="Google Shape;160;p25" title="Chart"/>
          <p:cNvPicPr preferRelativeResize="0"/>
          <p:nvPr/>
        </p:nvPicPr>
        <p:blipFill>
          <a:blip r:embed="rId3">
            <a:alphaModFix/>
          </a:blip>
          <a:stretch>
            <a:fillRect/>
          </a:stretch>
        </p:blipFill>
        <p:spPr>
          <a:xfrm>
            <a:off x="0" y="1395315"/>
            <a:ext cx="9144003" cy="5393536"/>
          </a:xfrm>
          <a:prstGeom prst="rect">
            <a:avLst/>
          </a:prstGeom>
          <a:noFill/>
          <a:ln>
            <a:noFill/>
          </a:ln>
        </p:spPr>
      </p:pic>
      <p:sp>
        <p:nvSpPr>
          <p:cNvPr id="161" name="Google Shape;161;p25"/>
          <p:cNvSpPr txBox="1"/>
          <p:nvPr/>
        </p:nvSpPr>
        <p:spPr>
          <a:xfrm>
            <a:off x="3415725" y="6388650"/>
            <a:ext cx="34947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BENEFITS OF REFORESTATION (%)</a:t>
            </a:r>
            <a:endParaRPr b="1"/>
          </a:p>
        </p:txBody>
      </p:sp>
      <p:sp>
        <p:nvSpPr>
          <p:cNvPr id="162" name="Google Shape;162;p25"/>
          <p:cNvSpPr txBox="1"/>
          <p:nvPr/>
        </p:nvSpPr>
        <p:spPr>
          <a:xfrm rot="-5400000">
            <a:off x="-2774400" y="3395925"/>
            <a:ext cx="61014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CURRENT CONTRIBUTION OF INVESTABLE NATURAL ASSETS (%)</a:t>
            </a:r>
            <a:endParaRPr b="1" dirty="0"/>
          </a:p>
        </p:txBody>
      </p:sp>
      <p:sp>
        <p:nvSpPr>
          <p:cNvPr id="163" name="Google Shape;163;p25"/>
          <p:cNvSpPr txBox="1"/>
          <p:nvPr/>
        </p:nvSpPr>
        <p:spPr>
          <a:xfrm>
            <a:off x="2705450" y="1227825"/>
            <a:ext cx="599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EACH ICON IS ONE DAM (&gt;2MW), ICON SIZE = MW HEP CAPACITY</a:t>
            </a:r>
            <a:endParaRPr b="1"/>
          </a:p>
        </p:txBody>
      </p:sp>
      <p:cxnSp>
        <p:nvCxnSpPr>
          <p:cNvPr id="164" name="Google Shape;164;p25"/>
          <p:cNvCxnSpPr/>
          <p:nvPr/>
        </p:nvCxnSpPr>
        <p:spPr>
          <a:xfrm rot="10800000" flipH="1">
            <a:off x="964725" y="1730100"/>
            <a:ext cx="7738800" cy="4435800"/>
          </a:xfrm>
          <a:prstGeom prst="straightConnector1">
            <a:avLst/>
          </a:prstGeom>
          <a:noFill/>
          <a:ln w="28575" cap="flat" cmpd="sng">
            <a:solidFill>
              <a:schemeClr val="dk2"/>
            </a:solidFill>
            <a:prstDash val="solid"/>
            <a:round/>
            <a:headEnd type="none" w="med" len="med"/>
            <a:tailEnd type="none" w="med" len="med"/>
          </a:ln>
        </p:spPr>
      </p:cxnSp>
      <p:sp>
        <p:nvSpPr>
          <p:cNvPr id="165" name="Google Shape;165;p25"/>
          <p:cNvSpPr txBox="1"/>
          <p:nvPr/>
        </p:nvSpPr>
        <p:spPr>
          <a:xfrm>
            <a:off x="964725" y="1730100"/>
            <a:ext cx="69525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PROTECT EXISTING NATURE</a:t>
            </a:r>
            <a:endParaRPr/>
          </a:p>
        </p:txBody>
      </p:sp>
      <p:sp>
        <p:nvSpPr>
          <p:cNvPr id="166" name="Google Shape;166;p25"/>
          <p:cNvSpPr txBox="1"/>
          <p:nvPr/>
        </p:nvSpPr>
        <p:spPr>
          <a:xfrm>
            <a:off x="4100125" y="5765700"/>
            <a:ext cx="4603500" cy="400200"/>
          </a:xfrm>
          <a:prstGeom prst="rect">
            <a:avLst/>
          </a:prstGeom>
          <a:solidFill>
            <a:srgbClr val="D0E0E3">
              <a:alpha val="2682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RESTORE NATURE</a:t>
            </a:r>
            <a:endParaRPr/>
          </a:p>
        </p:txBody>
      </p:sp>
      <p:sp>
        <p:nvSpPr>
          <p:cNvPr id="167" name="Google Shape;167;p25"/>
          <p:cNvSpPr/>
          <p:nvPr/>
        </p:nvSpPr>
        <p:spPr>
          <a:xfrm flipH="1">
            <a:off x="1009752" y="1730100"/>
            <a:ext cx="7738800" cy="4435800"/>
          </a:xfrm>
          <a:prstGeom prst="rtTriangle">
            <a:avLst/>
          </a:prstGeom>
          <a:solidFill>
            <a:srgbClr val="D0E0E3">
              <a:alpha val="268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p:nvPr/>
        </p:nvSpPr>
        <p:spPr>
          <a:xfrm rot="10800000" flipH="1">
            <a:off x="964725" y="1730100"/>
            <a:ext cx="7738800" cy="4435800"/>
          </a:xfrm>
          <a:prstGeom prst="rtTriangle">
            <a:avLst/>
          </a:prstGeom>
          <a:solidFill>
            <a:srgbClr val="D9EAD3">
              <a:alpha val="458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5"/>
          <p:cNvSpPr txBox="1"/>
          <p:nvPr/>
        </p:nvSpPr>
        <p:spPr>
          <a:xfrm>
            <a:off x="587200" y="714700"/>
            <a:ext cx="466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To improve the effectiveness of dam operations:</a:t>
            </a:r>
            <a:endParaRPr/>
          </a:p>
        </p:txBody>
      </p:sp>
      <p:sp>
        <p:nvSpPr>
          <p:cNvPr id="2" name="Google Shape;169;p25"/>
          <p:cNvSpPr txBox="1"/>
          <p:nvPr/>
        </p:nvSpPr>
        <p:spPr>
          <a:xfrm>
            <a:off x="587200" y="714700"/>
            <a:ext cx="466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To improve the effectiveness of dam operations: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subTitle" idx="1"/>
          </p:nvPr>
        </p:nvSpPr>
        <p:spPr>
          <a:xfrm>
            <a:off x="311700" y="4"/>
            <a:ext cx="8520600" cy="601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a:solidFill>
                  <a:schemeClr val="dk1"/>
                </a:solidFill>
              </a:rPr>
              <a:t>Top priority dams (&gt;30 MW)</a:t>
            </a:r>
            <a:endParaRPr b="1">
              <a:solidFill>
                <a:schemeClr val="dk1"/>
              </a:solidFill>
            </a:endParaRPr>
          </a:p>
        </p:txBody>
      </p:sp>
      <p:pic>
        <p:nvPicPr>
          <p:cNvPr id="175" name="Google Shape;175;p26"/>
          <p:cNvPicPr preferRelativeResize="0"/>
          <p:nvPr/>
        </p:nvPicPr>
        <p:blipFill>
          <a:blip r:embed="rId3">
            <a:alphaModFix/>
          </a:blip>
          <a:stretch>
            <a:fillRect/>
          </a:stretch>
        </p:blipFill>
        <p:spPr>
          <a:xfrm>
            <a:off x="0" y="600075"/>
            <a:ext cx="4024457" cy="6257925"/>
          </a:xfrm>
          <a:prstGeom prst="rect">
            <a:avLst/>
          </a:prstGeom>
          <a:noFill/>
          <a:ln>
            <a:noFill/>
          </a:ln>
        </p:spPr>
      </p:pic>
      <p:sp>
        <p:nvSpPr>
          <p:cNvPr id="176" name="Google Shape;176;p26"/>
          <p:cNvSpPr/>
          <p:nvPr/>
        </p:nvSpPr>
        <p:spPr>
          <a:xfrm>
            <a:off x="2150925" y="1257300"/>
            <a:ext cx="1517100" cy="20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26" title="Chart"/>
          <p:cNvPicPr preferRelativeResize="0"/>
          <p:nvPr/>
        </p:nvPicPr>
        <p:blipFill>
          <a:blip r:embed="rId4">
            <a:alphaModFix/>
          </a:blip>
          <a:stretch>
            <a:fillRect/>
          </a:stretch>
        </p:blipFill>
        <p:spPr>
          <a:xfrm>
            <a:off x="4176857" y="754204"/>
            <a:ext cx="4814742" cy="3797785"/>
          </a:xfrm>
          <a:prstGeom prst="rect">
            <a:avLst/>
          </a:prstGeom>
          <a:noFill/>
          <a:ln>
            <a:noFill/>
          </a:ln>
        </p:spPr>
      </p:pic>
      <p:sp>
        <p:nvSpPr>
          <p:cNvPr id="178" name="Google Shape;178;p26"/>
          <p:cNvSpPr txBox="1"/>
          <p:nvPr/>
        </p:nvSpPr>
        <p:spPr>
          <a:xfrm>
            <a:off x="4207775" y="1839975"/>
            <a:ext cx="1090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BENEFITS</a:t>
            </a:r>
            <a:endParaRPr/>
          </a:p>
        </p:txBody>
      </p:sp>
      <p:sp>
        <p:nvSpPr>
          <p:cNvPr id="179" name="Google Shape;179;p26"/>
          <p:cNvSpPr txBox="1"/>
          <p:nvPr/>
        </p:nvSpPr>
        <p:spPr>
          <a:xfrm>
            <a:off x="4863525" y="3890400"/>
            <a:ext cx="1090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RISK</a:t>
            </a:r>
            <a:endParaRPr/>
          </a:p>
        </p:txBody>
      </p:sp>
      <p:sp>
        <p:nvSpPr>
          <p:cNvPr id="180" name="Google Shape;180;p26"/>
          <p:cNvSpPr txBox="1"/>
          <p:nvPr/>
        </p:nvSpPr>
        <p:spPr>
          <a:xfrm>
            <a:off x="7286550" y="3958875"/>
            <a:ext cx="1090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ASSET</a:t>
            </a:r>
            <a:endParaRPr/>
          </a:p>
        </p:txBody>
      </p:sp>
      <p:sp>
        <p:nvSpPr>
          <p:cNvPr id="181" name="Google Shape;181;p26"/>
          <p:cNvSpPr txBox="1"/>
          <p:nvPr/>
        </p:nvSpPr>
        <p:spPr>
          <a:xfrm>
            <a:off x="6191375" y="601800"/>
            <a:ext cx="1090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STATE</a:t>
            </a:r>
            <a:endParaRPr/>
          </a:p>
        </p:txBody>
      </p:sp>
      <p:sp>
        <p:nvSpPr>
          <p:cNvPr id="182" name="Google Shape;182;p26"/>
          <p:cNvSpPr txBox="1"/>
          <p:nvPr/>
        </p:nvSpPr>
        <p:spPr>
          <a:xfrm>
            <a:off x="8300850" y="1893800"/>
            <a:ext cx="767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a:t>
            </a:r>
            <a:endParaRPr/>
          </a:p>
        </p:txBody>
      </p:sp>
      <p:sp>
        <p:nvSpPr>
          <p:cNvPr id="183" name="Google Shape;183;p26"/>
          <p:cNvSpPr txBox="1"/>
          <p:nvPr/>
        </p:nvSpPr>
        <p:spPr>
          <a:xfrm>
            <a:off x="4509075" y="4760750"/>
            <a:ext cx="4323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Retiro Baixo:</a:t>
            </a:r>
            <a:endParaRPr/>
          </a:p>
          <a:p>
            <a:pPr marL="457200" lvl="0" indent="-317500" algn="l" rtl="0">
              <a:spcBef>
                <a:spcPts val="0"/>
              </a:spcBef>
              <a:spcAft>
                <a:spcPts val="0"/>
              </a:spcAft>
              <a:buSzPts val="1400"/>
              <a:buChar char="●"/>
            </a:pPr>
            <a:r>
              <a:rPr lang="en"/>
              <a:t>Watershed could be in better state</a:t>
            </a:r>
            <a:endParaRPr/>
          </a:p>
          <a:p>
            <a:pPr marL="457200" lvl="0" indent="-317500" algn="l" rtl="0">
              <a:spcBef>
                <a:spcPts val="0"/>
              </a:spcBef>
              <a:spcAft>
                <a:spcPts val="0"/>
              </a:spcAft>
              <a:buSzPts val="1400"/>
              <a:buChar char="●"/>
            </a:pPr>
            <a:r>
              <a:rPr lang="en"/>
              <a:t>Nature contributes much to the dam</a:t>
            </a:r>
            <a:endParaRPr/>
          </a:p>
          <a:p>
            <a:pPr marL="457200" lvl="0" indent="-317500" algn="l" rtl="0">
              <a:spcBef>
                <a:spcPts val="0"/>
              </a:spcBef>
              <a:spcAft>
                <a:spcPts val="0"/>
              </a:spcAft>
              <a:buSzPts val="1400"/>
              <a:buChar char="●"/>
            </a:pPr>
            <a:r>
              <a:rPr lang="en"/>
              <a:t>Some investable assets contribute much</a:t>
            </a:r>
            <a:endParaRPr/>
          </a:p>
          <a:p>
            <a:pPr marL="457200" lvl="0" indent="-317500" algn="l" rtl="0">
              <a:spcBef>
                <a:spcPts val="0"/>
              </a:spcBef>
              <a:spcAft>
                <a:spcPts val="0"/>
              </a:spcAft>
              <a:buSzPts val="1400"/>
              <a:buChar char="●"/>
            </a:pPr>
            <a:r>
              <a:rPr lang="en"/>
              <a:t>Risk is medium and benefits of restoration high</a:t>
            </a:r>
            <a:endParaRPr/>
          </a:p>
        </p:txBody>
      </p:sp>
      <p:cxnSp>
        <p:nvCxnSpPr>
          <p:cNvPr id="184" name="Google Shape;184;p26"/>
          <p:cNvCxnSpPr/>
          <p:nvPr/>
        </p:nvCxnSpPr>
        <p:spPr>
          <a:xfrm>
            <a:off x="3869425" y="1384175"/>
            <a:ext cx="1164000" cy="1782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27"/>
          <p:cNvSpPr txBox="1">
            <a:spLocks noGrp="1"/>
          </p:cNvSpPr>
          <p:nvPr>
            <p:ph type="subTitle" idx="1"/>
          </p:nvPr>
        </p:nvSpPr>
        <p:spPr>
          <a:xfrm>
            <a:off x="311700" y="4"/>
            <a:ext cx="8520600" cy="601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a:solidFill>
                  <a:schemeClr val="dk1"/>
                </a:solidFill>
              </a:rPr>
              <a:t>Conclusions</a:t>
            </a:r>
            <a:endParaRPr b="1">
              <a:solidFill>
                <a:schemeClr val="dk1"/>
              </a:solidFill>
            </a:endParaRPr>
          </a:p>
        </p:txBody>
      </p:sp>
      <p:sp>
        <p:nvSpPr>
          <p:cNvPr id="190" name="Google Shape;190;p27"/>
          <p:cNvSpPr txBox="1"/>
          <p:nvPr/>
        </p:nvSpPr>
        <p:spPr>
          <a:xfrm>
            <a:off x="241175" y="1027650"/>
            <a:ext cx="8672100" cy="5725800"/>
          </a:xfrm>
          <a:prstGeom prst="rect">
            <a:avLst/>
          </a:prstGeom>
          <a:solidFill>
            <a:schemeClr val="lt1"/>
          </a:solid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Char char="●"/>
            </a:pPr>
            <a:r>
              <a:rPr lang="en" sz="2000"/>
              <a:t>A tool has been developed which brings together WaterWorld and GlobalDamWatch to better target conservation and restoration investments for the benefit of downstream dams</a:t>
            </a:r>
            <a:br>
              <a:rPr lang="en" sz="2000"/>
            </a:br>
            <a:endParaRPr sz="2000"/>
          </a:p>
          <a:p>
            <a:pPr marL="457200" lvl="0" indent="-355600" algn="l" rtl="0">
              <a:spcBef>
                <a:spcPts val="0"/>
              </a:spcBef>
              <a:spcAft>
                <a:spcPts val="0"/>
              </a:spcAft>
              <a:buSzPts val="2000"/>
              <a:buChar char="●"/>
            </a:pPr>
            <a:r>
              <a:rPr lang="en" sz="2000"/>
              <a:t>The tool shows the % contribution or % change in contribution of nature to the operational conditions dams, for annual and seasonal water and sediment inputs</a:t>
            </a:r>
            <a:br>
              <a:rPr lang="en" sz="2000"/>
            </a:br>
            <a:endParaRPr sz="2000"/>
          </a:p>
          <a:p>
            <a:pPr marL="457200" lvl="0" indent="-355600" algn="l" rtl="0">
              <a:spcBef>
                <a:spcPts val="0"/>
              </a:spcBef>
              <a:spcAft>
                <a:spcPts val="0"/>
              </a:spcAft>
              <a:buSzPts val="2000"/>
              <a:buChar char="●"/>
            </a:pPr>
            <a:r>
              <a:rPr lang="en" sz="2000"/>
              <a:t>Sophisticated spatial models are required to understand these priorities</a:t>
            </a:r>
            <a:br>
              <a:rPr lang="en" sz="2000"/>
            </a:br>
            <a:endParaRPr sz="2000"/>
          </a:p>
          <a:p>
            <a:pPr marL="457200" lvl="0" indent="-355600" algn="l" rtl="0">
              <a:spcBef>
                <a:spcPts val="0"/>
              </a:spcBef>
              <a:spcAft>
                <a:spcPts val="0"/>
              </a:spcAft>
              <a:buSzPts val="2000"/>
              <a:buChar char="●"/>
            </a:pPr>
            <a:r>
              <a:rPr lang="en" sz="2000"/>
              <a:t>We highlight the diversity of dam situations in terms of current contributions of upstream nature and benefits that could accrue from restoration</a:t>
            </a:r>
            <a:br>
              <a:rPr lang="en" sz="2000"/>
            </a:br>
            <a:endParaRPr sz="2000"/>
          </a:p>
          <a:p>
            <a:pPr marL="457200" lvl="0" indent="-355600" algn="l" rtl="0">
              <a:spcBef>
                <a:spcPts val="0"/>
              </a:spcBef>
              <a:spcAft>
                <a:spcPts val="0"/>
              </a:spcAft>
              <a:buSzPts val="2000"/>
              <a:buChar char="●"/>
            </a:pPr>
            <a:r>
              <a:rPr lang="en" sz="2000"/>
              <a:t>A series of priorities are identified for further investigation as part of the BEM process</a:t>
            </a:r>
            <a:br>
              <a:rPr lang="en" sz="2000"/>
            </a:br>
            <a:endParaRPr sz="2000"/>
          </a:p>
          <a:p>
            <a:pPr marL="457200" lvl="0" indent="-355600" algn="l" rtl="0">
              <a:spcBef>
                <a:spcPts val="0"/>
              </a:spcBef>
              <a:spcAft>
                <a:spcPts val="0"/>
              </a:spcAft>
              <a:buSzPts val="2000"/>
              <a:buChar char="●"/>
            </a:pPr>
            <a:r>
              <a:rPr lang="en" sz="2000"/>
              <a:t>The tools presented are freely available</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8"/>
          <p:cNvSpPr txBox="1"/>
          <p:nvPr/>
        </p:nvSpPr>
        <p:spPr>
          <a:xfrm>
            <a:off x="55200" y="3429000"/>
            <a:ext cx="9033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t>Thank you</a:t>
            </a:r>
            <a:endParaRPr sz="3000"/>
          </a:p>
        </p:txBody>
      </p:sp>
      <p:pic>
        <p:nvPicPr>
          <p:cNvPr id="196" name="Google Shape;196;p28"/>
          <p:cNvPicPr preferRelativeResize="0"/>
          <p:nvPr/>
        </p:nvPicPr>
        <p:blipFill>
          <a:blip r:embed="rId4">
            <a:alphaModFix/>
          </a:blip>
          <a:stretch>
            <a:fillRect/>
          </a:stretch>
        </p:blipFill>
        <p:spPr>
          <a:xfrm>
            <a:off x="57925" y="5542500"/>
            <a:ext cx="1279350" cy="1279350"/>
          </a:xfrm>
          <a:prstGeom prst="rect">
            <a:avLst/>
          </a:prstGeom>
          <a:noFill/>
          <a:ln>
            <a:noFill/>
          </a:ln>
        </p:spPr>
      </p:pic>
      <p:pic>
        <p:nvPicPr>
          <p:cNvPr id="197" name="Google Shape;197;p28"/>
          <p:cNvPicPr preferRelativeResize="0"/>
          <p:nvPr/>
        </p:nvPicPr>
        <p:blipFill>
          <a:blip r:embed="rId5">
            <a:alphaModFix/>
          </a:blip>
          <a:stretch>
            <a:fillRect/>
          </a:stretch>
        </p:blipFill>
        <p:spPr>
          <a:xfrm>
            <a:off x="8139000" y="5578650"/>
            <a:ext cx="1005000" cy="1279361"/>
          </a:xfrm>
          <a:prstGeom prst="rect">
            <a:avLst/>
          </a:prstGeom>
          <a:noFill/>
          <a:ln>
            <a:noFill/>
          </a:ln>
        </p:spPr>
      </p:pic>
      <p:pic>
        <p:nvPicPr>
          <p:cNvPr id="198" name="Google Shape;198;p28"/>
          <p:cNvPicPr preferRelativeResize="0"/>
          <p:nvPr/>
        </p:nvPicPr>
        <p:blipFill>
          <a:blip r:embed="rId6">
            <a:alphaModFix/>
          </a:blip>
          <a:stretch>
            <a:fillRect/>
          </a:stretch>
        </p:blipFill>
        <p:spPr>
          <a:xfrm>
            <a:off x="2121950" y="5524421"/>
            <a:ext cx="2367900" cy="1315500"/>
          </a:xfrm>
          <a:prstGeom prst="rect">
            <a:avLst/>
          </a:prstGeom>
          <a:noFill/>
          <a:ln>
            <a:noFill/>
          </a:ln>
        </p:spPr>
      </p:pic>
      <p:pic>
        <p:nvPicPr>
          <p:cNvPr id="199" name="Google Shape;199;p28"/>
          <p:cNvPicPr preferRelativeResize="0"/>
          <p:nvPr/>
        </p:nvPicPr>
        <p:blipFill>
          <a:blip r:embed="rId7">
            <a:alphaModFix/>
          </a:blip>
          <a:stretch>
            <a:fillRect/>
          </a:stretch>
        </p:blipFill>
        <p:spPr>
          <a:xfrm>
            <a:off x="5419550" y="5596575"/>
            <a:ext cx="1658000" cy="1243500"/>
          </a:xfrm>
          <a:prstGeom prst="rect">
            <a:avLst/>
          </a:prstGeom>
          <a:noFill/>
          <a:ln>
            <a:noFill/>
          </a:ln>
        </p:spPr>
      </p:pic>
      <p:sp>
        <p:nvSpPr>
          <p:cNvPr id="200" name="Google Shape;200;p28"/>
          <p:cNvSpPr txBox="1">
            <a:spLocks noGrp="1"/>
          </p:cNvSpPr>
          <p:nvPr>
            <p:ph type="subTitle" idx="1"/>
          </p:nvPr>
        </p:nvSpPr>
        <p:spPr>
          <a:xfrm>
            <a:off x="1283050" y="4267200"/>
            <a:ext cx="6801600" cy="124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u="sng">
                <a:solidFill>
                  <a:schemeClr val="dk1"/>
                </a:solidFill>
                <a:hlinkClick r:id="rId8">
                  <a:extLst>
                    <a:ext uri="{A12FA001-AC4F-418D-AE19-62706E023703}">
                      <ahyp:hlinkClr xmlns:ahyp="http://schemas.microsoft.com/office/drawing/2018/hyperlinkcolor" val="tx"/>
                    </a:ext>
                  </a:extLst>
                </a:hlinkClick>
              </a:rPr>
              <a:t>mark.mulligan@kcl.ac.uk</a:t>
            </a:r>
            <a:r>
              <a:rPr lang="en" sz="2600">
                <a:solidFill>
                  <a:schemeClr val="dk1"/>
                </a:solidFill>
              </a:rPr>
              <a:t> @markmulligan</a:t>
            </a:r>
            <a:endParaRPr sz="2600">
              <a:solidFill>
                <a:schemeClr val="dk1"/>
              </a:solidFill>
            </a:endParaRPr>
          </a:p>
          <a:p>
            <a:pPr marL="0" lvl="0" indent="0" algn="ctr" rtl="0">
              <a:spcBef>
                <a:spcPts val="0"/>
              </a:spcBef>
              <a:spcAft>
                <a:spcPts val="0"/>
              </a:spcAft>
              <a:buNone/>
            </a:pPr>
            <a:r>
              <a:rPr lang="en" sz="2600" u="sng">
                <a:solidFill>
                  <a:schemeClr val="dk1"/>
                </a:solidFill>
                <a:hlinkClick r:id="rId9">
                  <a:extLst>
                    <a:ext uri="{A12FA001-AC4F-418D-AE19-62706E023703}">
                      <ahyp:hlinkClr xmlns:ahyp="http://schemas.microsoft.com/office/drawing/2018/hyperlinkcolor" val="tx"/>
                    </a:ext>
                  </a:extLst>
                </a:hlinkClick>
              </a:rPr>
              <a:t>www.policysupport.org/waterworld</a:t>
            </a:r>
            <a:endParaRPr sz="2600">
              <a:solidFill>
                <a:schemeClr val="dk1"/>
              </a:solidFill>
            </a:endParaRPr>
          </a:p>
          <a:p>
            <a:pPr marL="0" lvl="0" indent="0" algn="ctr" rtl="0">
              <a:spcBef>
                <a:spcPts val="0"/>
              </a:spcBef>
              <a:spcAft>
                <a:spcPts val="0"/>
              </a:spcAft>
              <a:buNone/>
            </a:pPr>
            <a:r>
              <a:rPr lang="en" sz="2600" u="sng">
                <a:solidFill>
                  <a:schemeClr val="dk1"/>
                </a:solidFill>
                <a:hlinkClick r:id="rId10">
                  <a:extLst>
                    <a:ext uri="{A12FA001-AC4F-418D-AE19-62706E023703}">
                      <ahyp:hlinkClr xmlns:ahyp="http://schemas.microsoft.com/office/drawing/2018/hyperlinkcolor" val="tx"/>
                    </a:ext>
                  </a:extLst>
                </a:hlinkClick>
              </a:rPr>
              <a:t>www.globaldamwatch.org</a:t>
            </a:r>
            <a:r>
              <a:rPr lang="en" sz="2600">
                <a:solidFill>
                  <a:schemeClr val="dk1"/>
                </a:solidFill>
              </a:rPr>
              <a:t>  </a:t>
            </a:r>
            <a:endParaRPr sz="26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0" title="Chart"/>
          <p:cNvPicPr preferRelativeResize="0"/>
          <p:nvPr/>
        </p:nvPicPr>
        <p:blipFill>
          <a:blip r:embed="rId3">
            <a:alphaModFix/>
          </a:blip>
          <a:stretch>
            <a:fillRect/>
          </a:stretch>
        </p:blipFill>
        <p:spPr>
          <a:xfrm>
            <a:off x="3224825" y="2605675"/>
            <a:ext cx="5919177" cy="4252324"/>
          </a:xfrm>
          <a:prstGeom prst="rect">
            <a:avLst/>
          </a:prstGeom>
          <a:noFill/>
          <a:ln>
            <a:noFill/>
          </a:ln>
        </p:spPr>
      </p:pic>
      <p:pic>
        <p:nvPicPr>
          <p:cNvPr id="210" name="Google Shape;210;p30" title="Chart"/>
          <p:cNvPicPr preferRelativeResize="0"/>
          <p:nvPr/>
        </p:nvPicPr>
        <p:blipFill>
          <a:blip r:embed="rId4">
            <a:alphaModFix/>
          </a:blip>
          <a:stretch>
            <a:fillRect/>
          </a:stretch>
        </p:blipFill>
        <p:spPr>
          <a:xfrm>
            <a:off x="76200" y="0"/>
            <a:ext cx="5765248" cy="3492376"/>
          </a:xfrm>
          <a:prstGeom prst="rect">
            <a:avLst/>
          </a:prstGeom>
          <a:noFill/>
          <a:ln>
            <a:noFill/>
          </a:ln>
        </p:spPr>
      </p:pic>
      <p:sp>
        <p:nvSpPr>
          <p:cNvPr id="211" name="Google Shape;211;p30"/>
          <p:cNvSpPr txBox="1"/>
          <p:nvPr/>
        </p:nvSpPr>
        <p:spPr>
          <a:xfrm>
            <a:off x="523175" y="0"/>
            <a:ext cx="1752900" cy="6156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High state of upstream nature</a:t>
            </a:r>
            <a:endParaRPr/>
          </a:p>
        </p:txBody>
      </p:sp>
      <p:sp>
        <p:nvSpPr>
          <p:cNvPr id="212" name="Google Shape;212;p30"/>
          <p:cNvSpPr txBox="1"/>
          <p:nvPr/>
        </p:nvSpPr>
        <p:spPr>
          <a:xfrm>
            <a:off x="4190425" y="0"/>
            <a:ext cx="1752900" cy="615600"/>
          </a:xfrm>
          <a:prstGeom prst="rect">
            <a:avLst/>
          </a:prstGeom>
          <a:solidFill>
            <a:srgbClr val="F4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Low state of upstream nature</a:t>
            </a:r>
            <a:endParaRPr/>
          </a:p>
        </p:txBody>
      </p:sp>
      <p:sp>
        <p:nvSpPr>
          <p:cNvPr id="213" name="Google Shape;213;p30"/>
          <p:cNvSpPr txBox="1"/>
          <p:nvPr/>
        </p:nvSpPr>
        <p:spPr>
          <a:xfrm>
            <a:off x="4008500" y="3314850"/>
            <a:ext cx="1752900" cy="6156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High contribution of nature to dam</a:t>
            </a:r>
            <a:endParaRPr/>
          </a:p>
        </p:txBody>
      </p:sp>
      <p:sp>
        <p:nvSpPr>
          <p:cNvPr id="214" name="Google Shape;214;p30"/>
          <p:cNvSpPr txBox="1"/>
          <p:nvPr/>
        </p:nvSpPr>
        <p:spPr>
          <a:xfrm>
            <a:off x="7370950" y="3314850"/>
            <a:ext cx="1752900" cy="615600"/>
          </a:xfrm>
          <a:prstGeom prst="rect">
            <a:avLst/>
          </a:prstGeom>
          <a:solidFill>
            <a:srgbClr val="F4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Low contribution of nature to dam</a:t>
            </a:r>
            <a:endParaRPr/>
          </a:p>
        </p:txBody>
      </p:sp>
      <p:sp>
        <p:nvSpPr>
          <p:cNvPr id="215" name="Google Shape;215;p30"/>
          <p:cNvSpPr txBox="1"/>
          <p:nvPr/>
        </p:nvSpPr>
        <p:spPr>
          <a:xfrm rot="-5400000">
            <a:off x="-1228200" y="1489650"/>
            <a:ext cx="28566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State of upstream nature</a:t>
            </a:r>
            <a:endParaRPr/>
          </a:p>
        </p:txBody>
      </p:sp>
      <p:sp>
        <p:nvSpPr>
          <p:cNvPr id="216" name="Google Shape;216;p30"/>
          <p:cNvSpPr txBox="1"/>
          <p:nvPr/>
        </p:nvSpPr>
        <p:spPr>
          <a:xfrm rot="-5400000">
            <a:off x="2104725" y="4831600"/>
            <a:ext cx="28566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Contribution of nature to dam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1" title="Chart"/>
          <p:cNvPicPr preferRelativeResize="0"/>
          <p:nvPr/>
        </p:nvPicPr>
        <p:blipFill>
          <a:blip r:embed="rId3">
            <a:alphaModFix/>
          </a:blip>
          <a:stretch>
            <a:fillRect/>
          </a:stretch>
        </p:blipFill>
        <p:spPr>
          <a:xfrm>
            <a:off x="3062175" y="3474300"/>
            <a:ext cx="6081826" cy="3383700"/>
          </a:xfrm>
          <a:prstGeom prst="rect">
            <a:avLst/>
          </a:prstGeom>
          <a:noFill/>
          <a:ln>
            <a:noFill/>
          </a:ln>
        </p:spPr>
      </p:pic>
      <p:pic>
        <p:nvPicPr>
          <p:cNvPr id="222" name="Google Shape;222;p31" title="Chart"/>
          <p:cNvPicPr preferRelativeResize="0"/>
          <p:nvPr/>
        </p:nvPicPr>
        <p:blipFill>
          <a:blip r:embed="rId4">
            <a:alphaModFix/>
          </a:blip>
          <a:stretch>
            <a:fillRect/>
          </a:stretch>
        </p:blipFill>
        <p:spPr>
          <a:xfrm>
            <a:off x="0" y="0"/>
            <a:ext cx="6376773" cy="3314849"/>
          </a:xfrm>
          <a:prstGeom prst="rect">
            <a:avLst/>
          </a:prstGeom>
          <a:noFill/>
          <a:ln>
            <a:noFill/>
          </a:ln>
        </p:spPr>
      </p:pic>
      <p:sp>
        <p:nvSpPr>
          <p:cNvPr id="223" name="Google Shape;223;p31"/>
          <p:cNvSpPr txBox="1"/>
          <p:nvPr/>
        </p:nvSpPr>
        <p:spPr>
          <a:xfrm>
            <a:off x="675575" y="0"/>
            <a:ext cx="1752900" cy="6156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High contribution of investable assets</a:t>
            </a:r>
            <a:endParaRPr/>
          </a:p>
        </p:txBody>
      </p:sp>
      <p:sp>
        <p:nvSpPr>
          <p:cNvPr id="224" name="Google Shape;224;p31"/>
          <p:cNvSpPr txBox="1"/>
          <p:nvPr/>
        </p:nvSpPr>
        <p:spPr>
          <a:xfrm>
            <a:off x="4190425" y="0"/>
            <a:ext cx="1752900" cy="615600"/>
          </a:xfrm>
          <a:prstGeom prst="rect">
            <a:avLst/>
          </a:prstGeom>
          <a:solidFill>
            <a:srgbClr val="F4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Low contribution of investable assets</a:t>
            </a:r>
            <a:endParaRPr/>
          </a:p>
        </p:txBody>
      </p:sp>
      <p:sp>
        <p:nvSpPr>
          <p:cNvPr id="225" name="Google Shape;225;p31"/>
          <p:cNvSpPr txBox="1"/>
          <p:nvPr/>
        </p:nvSpPr>
        <p:spPr>
          <a:xfrm>
            <a:off x="3641950" y="3314850"/>
            <a:ext cx="1752900" cy="8313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High risk to dam from deforestation scenario </a:t>
            </a:r>
            <a:endParaRPr/>
          </a:p>
        </p:txBody>
      </p:sp>
      <p:sp>
        <p:nvSpPr>
          <p:cNvPr id="226" name="Google Shape;226;p31"/>
          <p:cNvSpPr txBox="1"/>
          <p:nvPr/>
        </p:nvSpPr>
        <p:spPr>
          <a:xfrm>
            <a:off x="7391100" y="3314850"/>
            <a:ext cx="1752900" cy="831300"/>
          </a:xfrm>
          <a:prstGeom prst="rect">
            <a:avLst/>
          </a:prstGeom>
          <a:solidFill>
            <a:srgbClr val="F4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Low risk to dam from deforestation scenario</a:t>
            </a:r>
            <a:endParaRPr/>
          </a:p>
        </p:txBody>
      </p:sp>
      <p:sp>
        <p:nvSpPr>
          <p:cNvPr id="227" name="Google Shape;227;p31"/>
          <p:cNvSpPr txBox="1"/>
          <p:nvPr/>
        </p:nvSpPr>
        <p:spPr>
          <a:xfrm rot="-5400000">
            <a:off x="-1120500" y="1381950"/>
            <a:ext cx="28566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Contribution of investable natural assets to dam</a:t>
            </a:r>
            <a:endParaRPr/>
          </a:p>
        </p:txBody>
      </p:sp>
      <p:sp>
        <p:nvSpPr>
          <p:cNvPr id="228" name="Google Shape;228;p31"/>
          <p:cNvSpPr txBox="1"/>
          <p:nvPr/>
        </p:nvSpPr>
        <p:spPr>
          <a:xfrm rot="-5400000">
            <a:off x="1713075" y="4741975"/>
            <a:ext cx="28566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Risk to dam from deforestation scenario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2316625" y="6306875"/>
            <a:ext cx="6515700" cy="5682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i="1"/>
              <a:t>BME Toolkit</a:t>
            </a:r>
            <a:r>
              <a:rPr lang="en" b="1"/>
              <a:t> training (theory)</a:t>
            </a:r>
            <a:endParaRPr b="1"/>
          </a:p>
        </p:txBody>
      </p:sp>
      <p:pic>
        <p:nvPicPr>
          <p:cNvPr id="66" name="Google Shape;66;p14" descr="Um webinar para explicar por que aplicar e como financiar soluções baseadas na natureza em usinas hidrelétricas.&#10;&#10;Nature-based Solutions for Brazil’s Hydropower Sector:  Why, How, and Financing Mechanisms" title="Soluções baseadas na natureza para o setor hidrelétrico">
            <a:hlinkClick r:id="rId3"/>
          </p:cNvPr>
          <p:cNvPicPr preferRelativeResize="0"/>
          <p:nvPr/>
        </p:nvPicPr>
        <p:blipFill>
          <a:blip r:embed="rId4">
            <a:alphaModFix/>
          </a:blip>
          <a:stretch>
            <a:fillRect/>
          </a:stretch>
        </p:blipFill>
        <p:spPr>
          <a:xfrm>
            <a:off x="2476500" y="161925"/>
            <a:ext cx="6515675" cy="4886750"/>
          </a:xfrm>
          <a:prstGeom prst="rect">
            <a:avLst/>
          </a:prstGeom>
          <a:noFill/>
          <a:ln>
            <a:noFill/>
          </a:ln>
        </p:spPr>
      </p:pic>
      <p:graphicFrame>
        <p:nvGraphicFramePr>
          <p:cNvPr id="67" name="Google Shape;67;p14"/>
          <p:cNvGraphicFramePr/>
          <p:nvPr/>
        </p:nvGraphicFramePr>
        <p:xfrm>
          <a:off x="152400" y="152400"/>
          <a:ext cx="1962150" cy="3088692"/>
        </p:xfrm>
        <a:graphic>
          <a:graphicData uri="http://schemas.openxmlformats.org/drawingml/2006/table">
            <a:tbl>
              <a:tblPr>
                <a:noFill/>
                <a:tableStyleId>{76270804-764E-4949-8149-390AE6D52098}</a:tableStyleId>
              </a:tblPr>
              <a:tblGrid>
                <a:gridCol w="1962150">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 sz="1000" u="sng">
                          <a:solidFill>
                            <a:schemeClr val="hlink"/>
                          </a:solidFill>
                          <a:hlinkClick r:id="rId5"/>
                        </a:rPr>
                        <a:t>Introduction</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6"/>
                        </a:rPr>
                        <a:t>Methods</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7"/>
                        </a:rPr>
                        <a:t>GDW Knowledge base</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8"/>
                        </a:rPr>
                        <a:t>BEM metrics</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9"/>
                        </a:rPr>
                        <a:t>WaterWorld scenarios</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10"/>
                        </a:rPr>
                        <a:t>Results by dam (Brazil)</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11"/>
                        </a:rPr>
                        <a:t>Investment priorities</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12"/>
                        </a:rPr>
                        <a:t>Conservation vs restoration</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 sz="1000" u="sng">
                          <a:solidFill>
                            <a:schemeClr val="hlink"/>
                          </a:solidFill>
                          <a:hlinkClick r:id="rId13"/>
                        </a:rPr>
                        <a:t>Conclusions</a:t>
                      </a:r>
                      <a:endParaRPr sz="1000" u="sng">
                        <a:solidFill>
                          <a:schemeClr val="hlink"/>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2"/>
          <p:cNvPicPr preferRelativeResize="0"/>
          <p:nvPr/>
        </p:nvPicPr>
        <p:blipFill>
          <a:blip r:embed="rId3">
            <a:alphaModFix/>
          </a:blip>
          <a:stretch>
            <a:fillRect/>
          </a:stretch>
        </p:blipFill>
        <p:spPr>
          <a:xfrm>
            <a:off x="2706432" y="1406429"/>
            <a:ext cx="3667125" cy="4629150"/>
          </a:xfrm>
          <a:prstGeom prst="rect">
            <a:avLst/>
          </a:prstGeom>
          <a:noFill/>
          <a:ln>
            <a:noFill/>
          </a:ln>
        </p:spPr>
      </p:pic>
      <p:sp>
        <p:nvSpPr>
          <p:cNvPr id="234" name="Google Shape;234;p32"/>
          <p:cNvSpPr txBox="1">
            <a:spLocks noGrp="1"/>
          </p:cNvSpPr>
          <p:nvPr>
            <p:ph type="subTitle" idx="1"/>
          </p:nvPr>
        </p:nvSpPr>
        <p:spPr>
          <a:xfrm>
            <a:off x="311700" y="4"/>
            <a:ext cx="8520600" cy="6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Top priority dams (&gt;30 MW) on the basis of benefits of restoration</a:t>
            </a:r>
            <a:endParaRPr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subTitle" idx="1"/>
          </p:nvPr>
        </p:nvSpPr>
        <p:spPr>
          <a:xfrm>
            <a:off x="2243150" y="6154475"/>
            <a:ext cx="6589200" cy="56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t>BME Toolkit</a:t>
            </a:r>
            <a:r>
              <a:rPr lang="en" b="1"/>
              <a:t> training (practical)</a:t>
            </a:r>
            <a:endParaRPr b="1"/>
          </a:p>
        </p:txBody>
      </p:sp>
      <p:graphicFrame>
        <p:nvGraphicFramePr>
          <p:cNvPr id="73" name="Google Shape;73;p15"/>
          <p:cNvGraphicFramePr/>
          <p:nvPr/>
        </p:nvGraphicFramePr>
        <p:xfrm>
          <a:off x="152400" y="304800"/>
          <a:ext cx="1962150" cy="6341000"/>
        </p:xfrm>
        <a:graphic>
          <a:graphicData uri="http://schemas.openxmlformats.org/drawingml/2006/table">
            <a:tbl>
              <a:tblPr>
                <a:noFill/>
                <a:tableStyleId>{76270804-764E-4949-8149-390AE6D52098}</a:tableStyleId>
              </a:tblPr>
              <a:tblGrid>
                <a:gridCol w="1962150">
                  <a:extLst>
                    <a:ext uri="{9D8B030D-6E8A-4147-A177-3AD203B41FA5}">
                      <a16:colId xmlns:a16="http://schemas.microsoft.com/office/drawing/2014/main" val="20000"/>
                    </a:ext>
                  </a:extLst>
                </a:gridCol>
              </a:tblGrid>
              <a:tr h="288650">
                <a:tc>
                  <a:txBody>
                    <a:bodyPr/>
                    <a:lstStyle/>
                    <a:p>
                      <a:pPr marL="0" lvl="0" indent="0" algn="l" rtl="0">
                        <a:lnSpc>
                          <a:spcPct val="115000"/>
                        </a:lnSpc>
                        <a:spcBef>
                          <a:spcPts val="0"/>
                        </a:spcBef>
                        <a:spcAft>
                          <a:spcPts val="0"/>
                        </a:spcAft>
                        <a:buNone/>
                      </a:pPr>
                      <a:r>
                        <a:rPr lang="en" sz="1000" u="sng">
                          <a:solidFill>
                            <a:schemeClr val="hlink"/>
                          </a:solidFill>
                          <a:hlinkClick r:id="rId3"/>
                        </a:rPr>
                        <a:t>Introduction</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4"/>
                        </a:rPr>
                        <a:t>GDW Knowledge base</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5"/>
                        </a:rPr>
                        <a:t>Choosing a basin</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6"/>
                        </a:rPr>
                        <a:t>Checking dam data</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7"/>
                        </a:rPr>
                        <a:t>Snapping dam data</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8"/>
                        </a:rPr>
                        <a:t>Downloading GDW data</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9"/>
                        </a:rPr>
                        <a:t>Uploading POIs in WaterWorld</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428325">
                <a:tc>
                  <a:txBody>
                    <a:bodyPr/>
                    <a:lstStyle/>
                    <a:p>
                      <a:pPr marL="0" lvl="0" indent="0" algn="l" rtl="0">
                        <a:lnSpc>
                          <a:spcPct val="115000"/>
                        </a:lnSpc>
                        <a:spcBef>
                          <a:spcPts val="0"/>
                        </a:spcBef>
                        <a:spcAft>
                          <a:spcPts val="0"/>
                        </a:spcAft>
                        <a:buNone/>
                      </a:pPr>
                      <a:r>
                        <a:rPr lang="en" sz="1000" u="sng">
                          <a:solidFill>
                            <a:schemeClr val="hlink"/>
                          </a:solidFill>
                          <a:hlinkClick r:id="rId10"/>
                        </a:rPr>
                        <a:t>Setting up baseline and scenarios</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1"/>
                        </a:rPr>
                        <a:t>Defor scenario</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2"/>
                        </a:rPr>
                        <a:t>Refor scenario</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3"/>
                        </a:rPr>
                        <a:t>Visualising defor scenario</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4"/>
                        </a:rPr>
                        <a:t>Visualising refor scenario</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5"/>
                        </a:rPr>
                        <a:t>Calculating BEM metrics</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6"/>
                        </a:rPr>
                        <a:t>Visualising BEM metrics</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7"/>
                        </a:rPr>
                        <a:t>Overall investment priority</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8"/>
                        </a:rPr>
                        <a:t>Greatest investment priority</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19"/>
                        </a:rPr>
                        <a:t>Visualising BEM metrics by dam</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20"/>
                        </a:rPr>
                        <a:t>Linking to a GDW dam record</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21"/>
                        </a:rPr>
                        <a:t>Visualising BEM metrics spatially</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8"/>
                  </a:ext>
                </a:extLst>
              </a:tr>
              <a:tr h="428325">
                <a:tc>
                  <a:txBody>
                    <a:bodyPr/>
                    <a:lstStyle/>
                    <a:p>
                      <a:pPr marL="0" lvl="0" indent="0" algn="l" rtl="0">
                        <a:lnSpc>
                          <a:spcPct val="115000"/>
                        </a:lnSpc>
                        <a:spcBef>
                          <a:spcPts val="0"/>
                        </a:spcBef>
                        <a:spcAft>
                          <a:spcPts val="0"/>
                        </a:spcAft>
                        <a:buNone/>
                      </a:pPr>
                      <a:r>
                        <a:rPr lang="en" sz="1000" u="sng">
                          <a:solidFill>
                            <a:schemeClr val="hlink"/>
                          </a:solidFill>
                          <a:hlinkClick r:id="rId22"/>
                        </a:rPr>
                        <a:t>Accessing all BEM metrics for a dam</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288650">
                <a:tc>
                  <a:txBody>
                    <a:bodyPr/>
                    <a:lstStyle/>
                    <a:p>
                      <a:pPr marL="0" lvl="0" indent="0" algn="l" rtl="0">
                        <a:lnSpc>
                          <a:spcPct val="115000"/>
                        </a:lnSpc>
                        <a:spcBef>
                          <a:spcPts val="0"/>
                        </a:spcBef>
                        <a:spcAft>
                          <a:spcPts val="0"/>
                        </a:spcAft>
                        <a:buNone/>
                      </a:pPr>
                      <a:r>
                        <a:rPr lang="en" sz="1000" u="sng">
                          <a:solidFill>
                            <a:schemeClr val="hlink"/>
                          </a:solidFill>
                          <a:hlinkClick r:id="rId23"/>
                        </a:rPr>
                        <a:t>Conclusions</a:t>
                      </a:r>
                      <a:endParaRPr sz="1000" u="sng">
                        <a:solidFill>
                          <a:schemeClr val="hlink"/>
                        </a:solidFill>
                      </a:endParaRPr>
                    </a:p>
                  </a:txBody>
                  <a:tcPr marL="28575" marR="28575" marT="9125" marB="9125"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20"/>
                  </a:ext>
                </a:extLst>
              </a:tr>
            </a:tbl>
          </a:graphicData>
        </a:graphic>
      </p:graphicFrame>
      <p:pic>
        <p:nvPicPr>
          <p:cNvPr id="74" name="Google Shape;74;p15" title="BEMToolkitTraining">
            <a:hlinkClick r:id="rId24"/>
          </p:cNvPr>
          <p:cNvPicPr preferRelativeResize="0"/>
          <p:nvPr/>
        </p:nvPicPr>
        <p:blipFill>
          <a:blip r:embed="rId25">
            <a:alphaModFix/>
          </a:blip>
          <a:stretch>
            <a:fillRect/>
          </a:stretch>
        </p:blipFill>
        <p:spPr>
          <a:xfrm>
            <a:off x="2266950" y="304800"/>
            <a:ext cx="6736600" cy="505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subTitle" idx="1"/>
          </p:nvPr>
        </p:nvSpPr>
        <p:spPr>
          <a:xfrm>
            <a:off x="0" y="0"/>
            <a:ext cx="2796300" cy="601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a:solidFill>
                  <a:schemeClr val="dk1"/>
                </a:solidFill>
              </a:rPr>
              <a:t>Methods</a:t>
            </a:r>
            <a:endParaRPr b="1">
              <a:solidFill>
                <a:schemeClr val="dk1"/>
              </a:solidFill>
            </a:endParaRPr>
          </a:p>
        </p:txBody>
      </p:sp>
      <p:sp>
        <p:nvSpPr>
          <p:cNvPr id="80" name="Google Shape;80;p16"/>
          <p:cNvSpPr txBox="1"/>
          <p:nvPr/>
        </p:nvSpPr>
        <p:spPr>
          <a:xfrm>
            <a:off x="62375" y="550100"/>
            <a:ext cx="5372400" cy="6434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434343"/>
              </a:buClr>
              <a:buSzPts val="1400"/>
              <a:buChar char="●"/>
            </a:pPr>
            <a:r>
              <a:rPr lang="en">
                <a:solidFill>
                  <a:srgbClr val="434343"/>
                </a:solidFill>
              </a:rPr>
              <a:t>Sophisticated spatial hydrological model (</a:t>
            </a:r>
            <a:r>
              <a:rPr lang="en" b="1">
                <a:solidFill>
                  <a:srgbClr val="434343"/>
                </a:solidFill>
              </a:rPr>
              <a:t>WaterWorld</a:t>
            </a:r>
            <a:r>
              <a:rPr lang="en">
                <a:solidFill>
                  <a:srgbClr val="434343"/>
                </a:solidFill>
              </a:rPr>
              <a:t>) driven by best available spatial environmental data</a:t>
            </a:r>
            <a:br>
              <a:rPr lang="en">
                <a:solidFill>
                  <a:srgbClr val="434343"/>
                </a:solidFill>
              </a:rPr>
            </a:br>
            <a:endParaRPr>
              <a:solidFill>
                <a:srgbClr val="434343"/>
              </a:solidFill>
            </a:endParaRPr>
          </a:p>
          <a:p>
            <a:pPr marL="457200" lvl="0" indent="-317500" algn="l" rtl="0">
              <a:spcBef>
                <a:spcPts val="0"/>
              </a:spcBef>
              <a:spcAft>
                <a:spcPts val="0"/>
              </a:spcAft>
              <a:buClr>
                <a:srgbClr val="434343"/>
              </a:buClr>
              <a:buSzPts val="1400"/>
              <a:buChar char="●"/>
            </a:pPr>
            <a:r>
              <a:rPr lang="en" b="1">
                <a:solidFill>
                  <a:srgbClr val="434343"/>
                </a:solidFill>
              </a:rPr>
              <a:t>Applied</a:t>
            </a:r>
            <a:r>
              <a:rPr lang="en">
                <a:solidFill>
                  <a:srgbClr val="434343"/>
                </a:solidFill>
              </a:rPr>
              <a:t> to each of Brazil's major basins (Amazon, East-Brazil South, La Plata, North-Brazil South, Parnaiba, Sao-Francisco, Tocantins, Uruguay Brazil South)</a:t>
            </a:r>
            <a:br>
              <a:rPr lang="en">
                <a:solidFill>
                  <a:srgbClr val="434343"/>
                </a:solidFill>
              </a:rPr>
            </a:br>
            <a:endParaRPr>
              <a:solidFill>
                <a:srgbClr val="434343"/>
              </a:solidFill>
            </a:endParaRPr>
          </a:p>
          <a:p>
            <a:pPr marL="457200" lvl="0" indent="-317500" algn="l" rtl="0">
              <a:spcBef>
                <a:spcPts val="0"/>
              </a:spcBef>
              <a:spcAft>
                <a:spcPts val="0"/>
              </a:spcAft>
              <a:buClr>
                <a:srgbClr val="434343"/>
              </a:buClr>
              <a:buSzPts val="1400"/>
              <a:buChar char="●"/>
            </a:pPr>
            <a:r>
              <a:rPr lang="en" b="1">
                <a:solidFill>
                  <a:srgbClr val="434343"/>
                </a:solidFill>
              </a:rPr>
              <a:t>35 hydrological metrics</a:t>
            </a:r>
            <a:r>
              <a:rPr lang="en">
                <a:solidFill>
                  <a:srgbClr val="434343"/>
                </a:solidFill>
              </a:rPr>
              <a:t> calculated to assess the role of upstream nature "green infrastructure" (forests, cloud-forests, semi-natural, protected) for dam operation, with respect to water quantity, water regulation, water quality and sediments</a:t>
            </a:r>
            <a:br>
              <a:rPr lang="en">
                <a:solidFill>
                  <a:srgbClr val="434343"/>
                </a:solidFill>
              </a:rPr>
            </a:br>
            <a:endParaRPr>
              <a:solidFill>
                <a:srgbClr val="434343"/>
              </a:solidFill>
            </a:endParaRPr>
          </a:p>
          <a:p>
            <a:pPr marL="457200" lvl="0" indent="-317500" algn="l" rtl="0">
              <a:spcBef>
                <a:spcPts val="0"/>
              </a:spcBef>
              <a:spcAft>
                <a:spcPts val="0"/>
              </a:spcAft>
              <a:buClr>
                <a:srgbClr val="434343"/>
              </a:buClr>
              <a:buSzPts val="1400"/>
              <a:buChar char="●"/>
            </a:pPr>
            <a:r>
              <a:rPr lang="en">
                <a:solidFill>
                  <a:srgbClr val="434343"/>
                </a:solidFill>
              </a:rPr>
              <a:t>Calculated metrics cover: </a:t>
            </a:r>
            <a:endParaRPr>
              <a:solidFill>
                <a:srgbClr val="434343"/>
              </a:solidFill>
            </a:endParaRPr>
          </a:p>
          <a:p>
            <a:pPr marL="914400" lvl="1" indent="-317500" algn="l" rtl="0">
              <a:spcBef>
                <a:spcPts val="0"/>
              </a:spcBef>
              <a:spcAft>
                <a:spcPts val="0"/>
              </a:spcAft>
              <a:buClr>
                <a:srgbClr val="434343"/>
              </a:buClr>
              <a:buSzPts val="1400"/>
              <a:buChar char="○"/>
            </a:pPr>
            <a:r>
              <a:rPr lang="en">
                <a:solidFill>
                  <a:srgbClr val="434343"/>
                </a:solidFill>
              </a:rPr>
              <a:t>Current </a:t>
            </a:r>
            <a:r>
              <a:rPr lang="en" b="1">
                <a:solidFill>
                  <a:srgbClr val="434343"/>
                </a:solidFill>
              </a:rPr>
              <a:t>state</a:t>
            </a:r>
            <a:r>
              <a:rPr lang="en">
                <a:solidFill>
                  <a:srgbClr val="434343"/>
                </a:solidFill>
              </a:rPr>
              <a:t> of upstream nature</a:t>
            </a:r>
            <a:endParaRPr>
              <a:solidFill>
                <a:srgbClr val="434343"/>
              </a:solidFill>
            </a:endParaRPr>
          </a:p>
          <a:p>
            <a:pPr marL="914400" lvl="1" indent="-317500" algn="l" rtl="0">
              <a:spcBef>
                <a:spcPts val="0"/>
              </a:spcBef>
              <a:spcAft>
                <a:spcPts val="0"/>
              </a:spcAft>
              <a:buClr>
                <a:srgbClr val="434343"/>
              </a:buClr>
              <a:buSzPts val="1400"/>
              <a:buChar char="○"/>
            </a:pPr>
            <a:r>
              <a:rPr lang="en">
                <a:solidFill>
                  <a:srgbClr val="434343"/>
                </a:solidFill>
              </a:rPr>
              <a:t>Current </a:t>
            </a:r>
            <a:r>
              <a:rPr lang="en" b="1">
                <a:solidFill>
                  <a:srgbClr val="434343"/>
                </a:solidFill>
              </a:rPr>
              <a:t>contribution</a:t>
            </a:r>
            <a:r>
              <a:rPr lang="en">
                <a:solidFill>
                  <a:srgbClr val="434343"/>
                </a:solidFill>
              </a:rPr>
              <a:t>  of upstream nature to dam operation </a:t>
            </a:r>
            <a:endParaRPr b="1">
              <a:solidFill>
                <a:srgbClr val="434343"/>
              </a:solidFill>
            </a:endParaRPr>
          </a:p>
          <a:p>
            <a:pPr marL="914400" lvl="1" indent="-317500" algn="l" rtl="0">
              <a:spcBef>
                <a:spcPts val="0"/>
              </a:spcBef>
              <a:spcAft>
                <a:spcPts val="0"/>
              </a:spcAft>
              <a:buClr>
                <a:srgbClr val="434343"/>
              </a:buClr>
              <a:buSzPts val="1400"/>
              <a:buChar char="○"/>
            </a:pPr>
            <a:r>
              <a:rPr lang="en">
                <a:solidFill>
                  <a:srgbClr val="434343"/>
                </a:solidFill>
              </a:rPr>
              <a:t>Current </a:t>
            </a:r>
            <a:r>
              <a:rPr lang="en" b="1">
                <a:solidFill>
                  <a:srgbClr val="434343"/>
                </a:solidFill>
              </a:rPr>
              <a:t>contribution of investable</a:t>
            </a:r>
            <a:r>
              <a:rPr lang="en">
                <a:solidFill>
                  <a:srgbClr val="434343"/>
                </a:solidFill>
              </a:rPr>
              <a:t> natural assets  to dam operation</a:t>
            </a:r>
            <a:endParaRPr>
              <a:solidFill>
                <a:srgbClr val="434343"/>
              </a:solidFill>
            </a:endParaRPr>
          </a:p>
          <a:p>
            <a:pPr marL="914400" lvl="1" indent="-317500" algn="l" rtl="0">
              <a:spcBef>
                <a:spcPts val="0"/>
              </a:spcBef>
              <a:spcAft>
                <a:spcPts val="0"/>
              </a:spcAft>
              <a:buClr>
                <a:srgbClr val="434343"/>
              </a:buClr>
              <a:buSzPts val="1400"/>
              <a:buChar char="○"/>
            </a:pPr>
            <a:r>
              <a:rPr lang="en" b="1">
                <a:solidFill>
                  <a:srgbClr val="434343"/>
                </a:solidFill>
              </a:rPr>
              <a:t>Current and future risks</a:t>
            </a:r>
            <a:r>
              <a:rPr lang="en">
                <a:solidFill>
                  <a:srgbClr val="434343"/>
                </a:solidFill>
              </a:rPr>
              <a:t> to contribution of upstream nature to dam operation</a:t>
            </a:r>
            <a:endParaRPr>
              <a:solidFill>
                <a:srgbClr val="434343"/>
              </a:solidFill>
            </a:endParaRPr>
          </a:p>
          <a:p>
            <a:pPr marL="914400" lvl="1" indent="-317500" algn="l" rtl="0">
              <a:spcBef>
                <a:spcPts val="0"/>
              </a:spcBef>
              <a:spcAft>
                <a:spcPts val="0"/>
              </a:spcAft>
              <a:buClr>
                <a:srgbClr val="434343"/>
              </a:buClr>
              <a:buSzPts val="1400"/>
              <a:buChar char="○"/>
            </a:pPr>
            <a:r>
              <a:rPr lang="en" b="1">
                <a:solidFill>
                  <a:srgbClr val="434343"/>
                </a:solidFill>
              </a:rPr>
              <a:t>Future benefits</a:t>
            </a:r>
            <a:r>
              <a:rPr lang="en">
                <a:solidFill>
                  <a:srgbClr val="434343"/>
                </a:solidFill>
              </a:rPr>
              <a:t> to dam operation associated with </a:t>
            </a:r>
            <a:r>
              <a:rPr lang="en" b="1">
                <a:solidFill>
                  <a:srgbClr val="434343"/>
                </a:solidFill>
              </a:rPr>
              <a:t>restoration</a:t>
            </a:r>
            <a:r>
              <a:rPr lang="en">
                <a:solidFill>
                  <a:srgbClr val="434343"/>
                </a:solidFill>
              </a:rPr>
              <a:t> of upstream nature</a:t>
            </a:r>
            <a:br>
              <a:rPr lang="en">
                <a:solidFill>
                  <a:srgbClr val="434343"/>
                </a:solidFill>
              </a:rPr>
            </a:br>
            <a:endParaRPr>
              <a:solidFill>
                <a:srgbClr val="434343"/>
              </a:solidFill>
            </a:endParaRPr>
          </a:p>
          <a:p>
            <a:pPr marL="457200" lvl="0" indent="-317500" algn="l" rtl="0">
              <a:spcBef>
                <a:spcPts val="0"/>
              </a:spcBef>
              <a:spcAft>
                <a:spcPts val="0"/>
              </a:spcAft>
              <a:buClr>
                <a:srgbClr val="434343"/>
              </a:buClr>
              <a:buSzPts val="1400"/>
              <a:buChar char="●"/>
            </a:pPr>
            <a:r>
              <a:rPr lang="en">
                <a:solidFill>
                  <a:srgbClr val="434343"/>
                </a:solidFill>
              </a:rPr>
              <a:t>Metrics combine in maps of </a:t>
            </a:r>
            <a:r>
              <a:rPr lang="en" b="1">
                <a:solidFill>
                  <a:srgbClr val="434343"/>
                </a:solidFill>
              </a:rPr>
              <a:t>overall priority</a:t>
            </a:r>
            <a:r>
              <a:rPr lang="en">
                <a:solidFill>
                  <a:srgbClr val="434343"/>
                </a:solidFill>
              </a:rPr>
              <a:t> for green infrastructure investment and the </a:t>
            </a:r>
            <a:r>
              <a:rPr lang="en" b="1">
                <a:solidFill>
                  <a:srgbClr val="434343"/>
                </a:solidFill>
              </a:rPr>
              <a:t>greatest priority activity</a:t>
            </a:r>
            <a:r>
              <a:rPr lang="en">
                <a:solidFill>
                  <a:srgbClr val="434343"/>
                </a:solidFill>
              </a:rPr>
              <a:t> for investment</a:t>
            </a:r>
            <a:br>
              <a:rPr lang="en">
                <a:solidFill>
                  <a:srgbClr val="434343"/>
                </a:solidFill>
              </a:rPr>
            </a:br>
            <a:endParaRPr>
              <a:solidFill>
                <a:srgbClr val="434343"/>
              </a:solidFill>
            </a:endParaRPr>
          </a:p>
          <a:p>
            <a:pPr marL="457200" lvl="0" indent="-317500" algn="l" rtl="0">
              <a:spcBef>
                <a:spcPts val="0"/>
              </a:spcBef>
              <a:spcAft>
                <a:spcPts val="0"/>
              </a:spcAft>
              <a:buClr>
                <a:srgbClr val="434343"/>
              </a:buClr>
              <a:buSzPts val="1400"/>
              <a:buChar char="●"/>
            </a:pPr>
            <a:r>
              <a:rPr lang="en">
                <a:solidFill>
                  <a:srgbClr val="434343"/>
                </a:solidFill>
              </a:rPr>
              <a:t>Results extracted for </a:t>
            </a:r>
            <a:r>
              <a:rPr lang="en" b="1">
                <a:solidFill>
                  <a:srgbClr val="434343"/>
                </a:solidFill>
              </a:rPr>
              <a:t>608 HEP dams for Brazil from GDW</a:t>
            </a:r>
            <a:endParaRPr b="1">
              <a:solidFill>
                <a:srgbClr val="434343"/>
              </a:solidFill>
            </a:endParaRPr>
          </a:p>
        </p:txBody>
      </p:sp>
      <p:pic>
        <p:nvPicPr>
          <p:cNvPr id="81" name="Google Shape;81;p16"/>
          <p:cNvPicPr preferRelativeResize="0"/>
          <p:nvPr/>
        </p:nvPicPr>
        <p:blipFill>
          <a:blip r:embed="rId3">
            <a:alphaModFix/>
          </a:blip>
          <a:stretch>
            <a:fillRect/>
          </a:stretch>
        </p:blipFill>
        <p:spPr>
          <a:xfrm>
            <a:off x="5434750" y="3356850"/>
            <a:ext cx="3709250" cy="3501150"/>
          </a:xfrm>
          <a:prstGeom prst="rect">
            <a:avLst/>
          </a:prstGeom>
          <a:noFill/>
          <a:ln>
            <a:noFill/>
          </a:ln>
        </p:spPr>
      </p:pic>
      <p:pic>
        <p:nvPicPr>
          <p:cNvPr id="82" name="Google Shape;82;p16"/>
          <p:cNvPicPr preferRelativeResize="0"/>
          <p:nvPr/>
        </p:nvPicPr>
        <p:blipFill>
          <a:blip r:embed="rId4">
            <a:alphaModFix/>
          </a:blip>
          <a:stretch>
            <a:fillRect/>
          </a:stretch>
        </p:blipFill>
        <p:spPr>
          <a:xfrm>
            <a:off x="5434750" y="0"/>
            <a:ext cx="3709250" cy="2781938"/>
          </a:xfrm>
          <a:prstGeom prst="rect">
            <a:avLst/>
          </a:prstGeom>
          <a:noFill/>
          <a:ln>
            <a:noFill/>
          </a:ln>
        </p:spPr>
      </p:pic>
      <p:pic>
        <p:nvPicPr>
          <p:cNvPr id="83" name="Google Shape;83;p16"/>
          <p:cNvPicPr preferRelativeResize="0"/>
          <p:nvPr/>
        </p:nvPicPr>
        <p:blipFill>
          <a:blip r:embed="rId5">
            <a:alphaModFix/>
          </a:blip>
          <a:stretch>
            <a:fillRect/>
          </a:stretch>
        </p:blipFill>
        <p:spPr>
          <a:xfrm>
            <a:off x="5434825" y="1952025"/>
            <a:ext cx="1956346" cy="1404825"/>
          </a:xfrm>
          <a:prstGeom prst="rect">
            <a:avLst/>
          </a:prstGeom>
          <a:noFill/>
          <a:ln>
            <a:noFill/>
          </a:ln>
        </p:spPr>
      </p:pic>
      <p:pic>
        <p:nvPicPr>
          <p:cNvPr id="84" name="Google Shape;84;p16"/>
          <p:cNvPicPr preferRelativeResize="0"/>
          <p:nvPr/>
        </p:nvPicPr>
        <p:blipFill>
          <a:blip r:embed="rId6">
            <a:alphaModFix/>
          </a:blip>
          <a:stretch>
            <a:fillRect/>
          </a:stretch>
        </p:blipFill>
        <p:spPr>
          <a:xfrm>
            <a:off x="7391175" y="1963955"/>
            <a:ext cx="1759200" cy="13637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Google Shape;89;p17"/>
          <p:cNvPicPr preferRelativeResize="0"/>
          <p:nvPr/>
        </p:nvPicPr>
        <p:blipFill>
          <a:blip r:embed="rId4">
            <a:alphaModFix/>
          </a:blip>
          <a:stretch>
            <a:fillRect/>
          </a:stretch>
        </p:blipFill>
        <p:spPr>
          <a:xfrm>
            <a:off x="152400" y="228600"/>
            <a:ext cx="8839200" cy="4017182"/>
          </a:xfrm>
          <a:prstGeom prst="rect">
            <a:avLst/>
          </a:prstGeom>
          <a:noFill/>
          <a:ln>
            <a:noFill/>
          </a:ln>
        </p:spPr>
      </p:pic>
      <p:pic>
        <p:nvPicPr>
          <p:cNvPr id="90" name="Google Shape;90;p17"/>
          <p:cNvPicPr preferRelativeResize="0"/>
          <p:nvPr/>
        </p:nvPicPr>
        <p:blipFill>
          <a:blip r:embed="rId5">
            <a:alphaModFix/>
          </a:blip>
          <a:stretch>
            <a:fillRect/>
          </a:stretch>
        </p:blipFill>
        <p:spPr>
          <a:xfrm>
            <a:off x="3030525" y="4326150"/>
            <a:ext cx="6113475" cy="2531850"/>
          </a:xfrm>
          <a:prstGeom prst="rect">
            <a:avLst/>
          </a:prstGeom>
          <a:noFill/>
          <a:ln>
            <a:noFill/>
          </a:ln>
        </p:spPr>
      </p:pic>
      <p:sp>
        <p:nvSpPr>
          <p:cNvPr id="91" name="Google Shape;91;p17"/>
          <p:cNvSpPr txBox="1"/>
          <p:nvPr/>
        </p:nvSpPr>
        <p:spPr>
          <a:xfrm>
            <a:off x="0" y="4326150"/>
            <a:ext cx="3146100" cy="2493600"/>
          </a:xfrm>
          <a:prstGeom prst="rect">
            <a:avLst/>
          </a:prstGeom>
          <a:solidFill>
            <a:schemeClr val="lt1"/>
          </a:solid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Global Dam Watch KB is an open data platform with &gt;120K dams and their attributes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Combines a range of other global databases including GOODD, GranD and Future Hydropower (FHRED)</a:t>
            </a:r>
            <a:endParaRPr sz="1500">
              <a:solidFill>
                <a:schemeClr val="dk1"/>
              </a:solidFill>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Open access at </a:t>
            </a:r>
            <a:r>
              <a:rPr lang="en" sz="1000" u="sng">
                <a:solidFill>
                  <a:schemeClr val="hlink"/>
                </a:solidFill>
                <a:hlinkClick r:id="rId6"/>
              </a:rPr>
              <a:t>http://www.policysupport.org/globaldamwatch</a:t>
            </a:r>
            <a:r>
              <a:rPr lang="en" sz="1000"/>
              <a:t> </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subTitle" idx="1"/>
          </p:nvPr>
        </p:nvSpPr>
        <p:spPr>
          <a:xfrm>
            <a:off x="0" y="685800"/>
            <a:ext cx="4372800" cy="8583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b="1">
                <a:solidFill>
                  <a:schemeClr val="lt1"/>
                </a:solidFill>
              </a:rPr>
              <a:t>BEM spatial metrics calculated</a:t>
            </a:r>
            <a:endParaRPr b="1">
              <a:solidFill>
                <a:schemeClr val="lt1"/>
              </a:solidFill>
            </a:endParaRPr>
          </a:p>
        </p:txBody>
      </p:sp>
      <p:pic>
        <p:nvPicPr>
          <p:cNvPr id="97" name="Google Shape;97;p18"/>
          <p:cNvPicPr preferRelativeResize="0"/>
          <p:nvPr/>
        </p:nvPicPr>
        <p:blipFill>
          <a:blip r:embed="rId4">
            <a:alphaModFix/>
          </a:blip>
          <a:stretch>
            <a:fillRect/>
          </a:stretch>
        </p:blipFill>
        <p:spPr>
          <a:xfrm>
            <a:off x="-24400" y="1391723"/>
            <a:ext cx="9144001" cy="4632052"/>
          </a:xfrm>
          <a:prstGeom prst="rect">
            <a:avLst/>
          </a:prstGeom>
          <a:noFill/>
          <a:ln>
            <a:noFill/>
          </a:ln>
        </p:spPr>
      </p:pic>
      <p:sp>
        <p:nvSpPr>
          <p:cNvPr id="98" name="Google Shape;98;p18"/>
          <p:cNvSpPr txBox="1"/>
          <p:nvPr/>
        </p:nvSpPr>
        <p:spPr>
          <a:xfrm>
            <a:off x="-75" y="6092500"/>
            <a:ext cx="9144000" cy="692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a:solidFill>
                  <a:schemeClr val="dk1"/>
                </a:solidFill>
              </a:rPr>
              <a:t>We calculate 35 hydrological metrics in WaterWorld.  These metrics calculate the </a:t>
            </a:r>
            <a:r>
              <a:rPr lang="en" sz="1100" b="1">
                <a:solidFill>
                  <a:schemeClr val="dk1"/>
                </a:solidFill>
              </a:rPr>
              <a:t>current state of upstream nature</a:t>
            </a:r>
            <a:r>
              <a:rPr lang="en" sz="1100">
                <a:solidFill>
                  <a:schemeClr val="dk1"/>
                </a:solidFill>
              </a:rPr>
              <a:t>, its</a:t>
            </a:r>
            <a:r>
              <a:rPr lang="en" sz="1100" b="1">
                <a:solidFill>
                  <a:schemeClr val="dk1"/>
                </a:solidFill>
              </a:rPr>
              <a:t> contribution to supporting water and sediment retention</a:t>
            </a:r>
            <a:r>
              <a:rPr lang="en" sz="1100">
                <a:solidFill>
                  <a:schemeClr val="dk1"/>
                </a:solidFill>
              </a:rPr>
              <a:t> at the dams downstream, the </a:t>
            </a:r>
            <a:r>
              <a:rPr lang="en" sz="1100" b="1">
                <a:solidFill>
                  <a:schemeClr val="dk1"/>
                </a:solidFill>
              </a:rPr>
              <a:t>contribution of specific investible natural assets</a:t>
            </a:r>
            <a:r>
              <a:rPr lang="en" sz="1100">
                <a:solidFill>
                  <a:schemeClr val="dk1"/>
                </a:solidFill>
              </a:rPr>
              <a:t> (eg protected areas, unprotected forest, cloud forest),</a:t>
            </a:r>
            <a:r>
              <a:rPr lang="en" sz="1100" b="1">
                <a:solidFill>
                  <a:schemeClr val="dk1"/>
                </a:solidFill>
              </a:rPr>
              <a:t> risk to the dams</a:t>
            </a:r>
            <a:r>
              <a:rPr lang="en" sz="1100">
                <a:solidFill>
                  <a:schemeClr val="dk1"/>
                </a:solidFill>
              </a:rPr>
              <a:t> of upstream deforestation and </a:t>
            </a:r>
            <a:r>
              <a:rPr lang="en" sz="1100" b="1">
                <a:solidFill>
                  <a:schemeClr val="dk1"/>
                </a:solidFill>
              </a:rPr>
              <a:t>benefits of upstream restoration.</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0" y="0"/>
            <a:ext cx="4662526" cy="2879950"/>
          </a:xfrm>
          <a:prstGeom prst="rect">
            <a:avLst/>
          </a:prstGeom>
          <a:noFill/>
          <a:ln>
            <a:noFill/>
          </a:ln>
        </p:spPr>
      </p:pic>
      <p:pic>
        <p:nvPicPr>
          <p:cNvPr id="104" name="Google Shape;104;p19"/>
          <p:cNvPicPr preferRelativeResize="0"/>
          <p:nvPr/>
        </p:nvPicPr>
        <p:blipFill>
          <a:blip r:embed="rId4">
            <a:alphaModFix/>
          </a:blip>
          <a:stretch>
            <a:fillRect/>
          </a:stretch>
        </p:blipFill>
        <p:spPr>
          <a:xfrm>
            <a:off x="4662525" y="0"/>
            <a:ext cx="4481475" cy="2789205"/>
          </a:xfrm>
          <a:prstGeom prst="rect">
            <a:avLst/>
          </a:prstGeom>
          <a:noFill/>
          <a:ln>
            <a:noFill/>
          </a:ln>
        </p:spPr>
      </p:pic>
      <p:pic>
        <p:nvPicPr>
          <p:cNvPr id="105" name="Google Shape;105;p19"/>
          <p:cNvPicPr preferRelativeResize="0"/>
          <p:nvPr/>
        </p:nvPicPr>
        <p:blipFill>
          <a:blip r:embed="rId5">
            <a:alphaModFix/>
          </a:blip>
          <a:stretch>
            <a:fillRect/>
          </a:stretch>
        </p:blipFill>
        <p:spPr>
          <a:xfrm>
            <a:off x="0" y="3984350"/>
            <a:ext cx="4613111" cy="2873649"/>
          </a:xfrm>
          <a:prstGeom prst="rect">
            <a:avLst/>
          </a:prstGeom>
          <a:noFill/>
          <a:ln>
            <a:noFill/>
          </a:ln>
        </p:spPr>
      </p:pic>
      <p:pic>
        <p:nvPicPr>
          <p:cNvPr id="106" name="Google Shape;106;p19"/>
          <p:cNvPicPr preferRelativeResize="0"/>
          <p:nvPr/>
        </p:nvPicPr>
        <p:blipFill>
          <a:blip r:embed="rId6">
            <a:alphaModFix/>
          </a:blip>
          <a:stretch>
            <a:fillRect/>
          </a:stretch>
        </p:blipFill>
        <p:spPr>
          <a:xfrm>
            <a:off x="4481475" y="3984342"/>
            <a:ext cx="4662525" cy="2873658"/>
          </a:xfrm>
          <a:prstGeom prst="rect">
            <a:avLst/>
          </a:prstGeom>
          <a:noFill/>
          <a:ln>
            <a:noFill/>
          </a:ln>
        </p:spPr>
      </p:pic>
      <p:sp>
        <p:nvSpPr>
          <p:cNvPr id="107" name="Google Shape;107;p19"/>
          <p:cNvSpPr txBox="1"/>
          <p:nvPr/>
        </p:nvSpPr>
        <p:spPr>
          <a:xfrm>
            <a:off x="20725" y="2911025"/>
            <a:ext cx="4613100" cy="4002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STATE: Upstream protected area (%)</a:t>
            </a:r>
            <a:endParaRPr/>
          </a:p>
        </p:txBody>
      </p:sp>
      <p:sp>
        <p:nvSpPr>
          <p:cNvPr id="108" name="Google Shape;108;p19"/>
          <p:cNvSpPr txBox="1"/>
          <p:nvPr/>
        </p:nvSpPr>
        <p:spPr>
          <a:xfrm>
            <a:off x="4662525" y="2911025"/>
            <a:ext cx="4456800" cy="4002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 Upstream sediment retention (%)</a:t>
            </a:r>
            <a:endParaRPr/>
          </a:p>
        </p:txBody>
      </p:sp>
      <p:sp>
        <p:nvSpPr>
          <p:cNvPr id="109" name="Google Shape;109;p19"/>
          <p:cNvSpPr txBox="1"/>
          <p:nvPr/>
        </p:nvSpPr>
        <p:spPr>
          <a:xfrm>
            <a:off x="0" y="3584150"/>
            <a:ext cx="4613100" cy="400200"/>
          </a:xfrm>
          <a:prstGeom prst="rect">
            <a:avLst/>
          </a:prstGeom>
          <a:solidFill>
            <a:srgbClr val="66666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ASSETS: Influence of upstream unprotected forest (%)</a:t>
            </a:r>
            <a:endParaRPr/>
          </a:p>
        </p:txBody>
      </p:sp>
      <p:sp>
        <p:nvSpPr>
          <p:cNvPr id="110" name="Google Shape;110;p19"/>
          <p:cNvSpPr txBox="1"/>
          <p:nvPr/>
        </p:nvSpPr>
        <p:spPr>
          <a:xfrm>
            <a:off x="4658450" y="3591500"/>
            <a:ext cx="4481400" cy="400200"/>
          </a:xfrm>
          <a:prstGeom prst="rect">
            <a:avLst/>
          </a:prstGeom>
          <a:solidFill>
            <a:srgbClr val="EA99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RISK: Max. monthly water yield </a:t>
            </a:r>
            <a:r>
              <a:rPr lang="en">
                <a:solidFill>
                  <a:schemeClr val="dk1"/>
                </a:solidFill>
              </a:rPr>
              <a:t>decrease </a:t>
            </a:r>
            <a:r>
              <a:rPr lang="en"/>
              <a:t>on defor (%)</a:t>
            </a:r>
            <a:endParaRPr/>
          </a:p>
        </p:txBody>
      </p:sp>
      <p:sp>
        <p:nvSpPr>
          <p:cNvPr id="111" name="Google Shape;111;p19"/>
          <p:cNvSpPr txBox="1">
            <a:spLocks noGrp="1"/>
          </p:cNvSpPr>
          <p:nvPr>
            <p:ph type="subTitle" idx="1"/>
          </p:nvPr>
        </p:nvSpPr>
        <p:spPr>
          <a:xfrm>
            <a:off x="6197375" y="0"/>
            <a:ext cx="2946600" cy="400200"/>
          </a:xfrm>
          <a:prstGeom prst="rect">
            <a:avLst/>
          </a:prstGeom>
          <a:solidFill>
            <a:schemeClr val="lt1"/>
          </a:solidFill>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sz="2200" b="1">
                <a:solidFill>
                  <a:schemeClr val="dk1"/>
                </a:solidFill>
              </a:rPr>
              <a:t>Example spatial metrics</a:t>
            </a:r>
            <a:endParaRPr sz="2200" b="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0"/>
          <p:cNvSpPr txBox="1">
            <a:spLocks noGrp="1"/>
          </p:cNvSpPr>
          <p:nvPr>
            <p:ph type="subTitle" idx="1"/>
          </p:nvPr>
        </p:nvSpPr>
        <p:spPr>
          <a:xfrm>
            <a:off x="0" y="0"/>
            <a:ext cx="9144000" cy="6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BAU </a:t>
            </a:r>
            <a:r>
              <a:rPr lang="en" b="1">
                <a:solidFill>
                  <a:srgbClr val="FF0000"/>
                </a:solidFill>
              </a:rPr>
              <a:t>de</a:t>
            </a:r>
            <a:r>
              <a:rPr lang="en" b="1">
                <a:solidFill>
                  <a:schemeClr val="dk1"/>
                </a:solidFill>
              </a:rPr>
              <a:t>forestation scenario (100 years)</a:t>
            </a:r>
            <a:endParaRPr b="1">
              <a:solidFill>
                <a:schemeClr val="dk1"/>
              </a:solidFill>
            </a:endParaRPr>
          </a:p>
          <a:p>
            <a:pPr marL="0" lvl="0" indent="0" algn="ctr" rtl="0">
              <a:spcBef>
                <a:spcPts val="0"/>
              </a:spcBef>
              <a:spcAft>
                <a:spcPts val="0"/>
              </a:spcAft>
              <a:buClr>
                <a:schemeClr val="dk1"/>
              </a:buClr>
              <a:buSzPts val="1100"/>
              <a:buFont typeface="Arial"/>
              <a:buNone/>
            </a:pPr>
            <a:r>
              <a:rPr lang="en" sz="1600">
                <a:solidFill>
                  <a:schemeClr val="dk1"/>
                </a:solidFill>
              </a:rPr>
              <a:t>As part of the analysis we run a deforestation scenario. Coloured areas are deforested</a:t>
            </a:r>
            <a:endParaRPr sz="1600" b="1">
              <a:solidFill>
                <a:schemeClr val="dk1"/>
              </a:solidFill>
            </a:endParaRPr>
          </a:p>
        </p:txBody>
      </p:sp>
      <p:pic>
        <p:nvPicPr>
          <p:cNvPr id="117" name="Google Shape;117;p20"/>
          <p:cNvPicPr preferRelativeResize="0"/>
          <p:nvPr/>
        </p:nvPicPr>
        <p:blipFill>
          <a:blip r:embed="rId4">
            <a:alphaModFix/>
          </a:blip>
          <a:stretch>
            <a:fillRect/>
          </a:stretch>
        </p:blipFill>
        <p:spPr>
          <a:xfrm>
            <a:off x="-6675" y="882200"/>
            <a:ext cx="9144001" cy="5599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subTitle" idx="1"/>
          </p:nvPr>
        </p:nvSpPr>
        <p:spPr>
          <a:xfrm>
            <a:off x="0" y="0"/>
            <a:ext cx="9144000" cy="831300"/>
          </a:xfrm>
          <a:prstGeom prst="rect">
            <a:avLst/>
          </a:prstGeom>
          <a:solidFill>
            <a:srgbClr val="A4C2F4"/>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BAU </a:t>
            </a:r>
            <a:r>
              <a:rPr lang="en" b="1">
                <a:solidFill>
                  <a:srgbClr val="FF0000"/>
                </a:solidFill>
              </a:rPr>
              <a:t>re</a:t>
            </a:r>
            <a:r>
              <a:rPr lang="en" b="1">
                <a:solidFill>
                  <a:schemeClr val="dk1"/>
                </a:solidFill>
              </a:rPr>
              <a:t>forestation scenario (100 years)</a:t>
            </a:r>
            <a:endParaRPr b="1">
              <a:solidFill>
                <a:schemeClr val="dk1"/>
              </a:solidFill>
            </a:endParaRPr>
          </a:p>
          <a:p>
            <a:pPr marL="0" lvl="0" indent="0" algn="ctr" rtl="0">
              <a:spcBef>
                <a:spcPts val="0"/>
              </a:spcBef>
              <a:spcAft>
                <a:spcPts val="0"/>
              </a:spcAft>
              <a:buClr>
                <a:schemeClr val="dk1"/>
              </a:buClr>
              <a:buSzPts val="1100"/>
              <a:buFont typeface="Arial"/>
              <a:buNone/>
            </a:pPr>
            <a:r>
              <a:rPr lang="en" sz="2000">
                <a:solidFill>
                  <a:schemeClr val="dk1"/>
                </a:solidFill>
              </a:rPr>
              <a:t>We also run a forest restoration scenario.  The coloured areas are restored.</a:t>
            </a:r>
            <a:endParaRPr sz="2000" b="1">
              <a:solidFill>
                <a:schemeClr val="dk1"/>
              </a:solidFill>
            </a:endParaRPr>
          </a:p>
        </p:txBody>
      </p:sp>
      <p:pic>
        <p:nvPicPr>
          <p:cNvPr id="123" name="Google Shape;123;p21"/>
          <p:cNvPicPr preferRelativeResize="0"/>
          <p:nvPr/>
        </p:nvPicPr>
        <p:blipFill>
          <a:blip r:embed="rId4">
            <a:alphaModFix/>
          </a:blip>
          <a:stretch>
            <a:fillRect/>
          </a:stretch>
        </p:blipFill>
        <p:spPr>
          <a:xfrm>
            <a:off x="0" y="867450"/>
            <a:ext cx="9144000" cy="556881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4F8FDA456F5D4494D53DC37041F084" ma:contentTypeVersion="14" ma:contentTypeDescription="Create a new document." ma:contentTypeScope="" ma:versionID="c84f1584bd8a987bdc6da90c1e9d40e9">
  <xsd:schema xmlns:xsd="http://www.w3.org/2001/XMLSchema" xmlns:xs="http://www.w3.org/2001/XMLSchema" xmlns:p="http://schemas.microsoft.com/office/2006/metadata/properties" xmlns:ns1="http://schemas.microsoft.com/sharepoint/v3" xmlns:ns2="cb22fcfd-ae11-4fee-a98b-0e8da511a7ca" xmlns:ns3="07aa3a5b-4222-401d-ae24-895aa32c865c" targetNamespace="http://schemas.microsoft.com/office/2006/metadata/properties" ma:root="true" ma:fieldsID="510b0ec4013ceae5d8ee42353c6a3dd5" ns1:_="" ns2:_="" ns3:_="">
    <xsd:import namespace="http://schemas.microsoft.com/sharepoint/v3"/>
    <xsd:import namespace="cb22fcfd-ae11-4fee-a98b-0e8da511a7ca"/>
    <xsd:import namespace="07aa3a5b-4222-401d-ae24-895aa32c86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22fcfd-ae11-4fee-a98b-0e8da511a7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aa3a5b-4222-401d-ae24-895aa32c865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BA6D00-5833-4F68-9D10-D7F8813498DD}">
  <ds:schemaRefs>
    <ds:schemaRef ds:uri="cb22fcfd-ae11-4fee-a98b-0e8da511a7ca"/>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07aa3a5b-4222-401d-ae24-895aa32c865c"/>
    <ds:schemaRef ds:uri="http://schemas.microsoft.com/office/2006/documentManagement/typ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E2AF4DF2-F628-4123-B130-B077F1942133}">
  <ds:schemaRefs>
    <ds:schemaRef ds:uri="http://schemas.microsoft.com/sharepoint/v3/contenttype/forms"/>
  </ds:schemaRefs>
</ds:datastoreItem>
</file>

<file path=customXml/itemProps3.xml><?xml version="1.0" encoding="utf-8"?>
<ds:datastoreItem xmlns:ds="http://schemas.openxmlformats.org/officeDocument/2006/customXml" ds:itemID="{B6E354AE-52D3-48F7-8EDE-C02407C55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22fcfd-ae11-4fee-a98b-0e8da511a7ca"/>
    <ds:schemaRef ds:uri="07aa3a5b-4222-401d-ae24-895aa32c86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1128</Words>
  <Application>Microsoft Office PowerPoint</Application>
  <PresentationFormat>On-screen Show (4:3)</PresentationFormat>
  <Paragraphs>140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Simple Light</vt:lpstr>
      <vt:lpstr>Green Infrastructure for Blue Energy: priority investments for Brazil's dams Mark Mulligan, King's College London Sophia Burke, AmbioTEK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Infrastructure for Blue Energy: priority investments for Brazil's dams Mark Mulligan, King's College London Sophia Burke, AmbioTEK</dc:title>
  <cp:lastModifiedBy>Banerjee Mira</cp:lastModifiedBy>
  <cp:revision>2</cp:revision>
  <dcterms:modified xsi:type="dcterms:W3CDTF">2023-01-25T09:30:04Z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0x010100AC4F8FDA456F5D4494D53DC37041F084</vt:lpwstr>
  </property>
</Properties>
</file>